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  <p:sldMasterId id="2147483720" r:id="rId2"/>
  </p:sldMasterIdLst>
  <p:notesMasterIdLst>
    <p:notesMasterId r:id="rId19"/>
  </p:notesMasterIdLst>
  <p:sldIdLst>
    <p:sldId id="279" r:id="rId3"/>
    <p:sldId id="412" r:id="rId4"/>
    <p:sldId id="401" r:id="rId5"/>
    <p:sldId id="394" r:id="rId6"/>
    <p:sldId id="433" r:id="rId7"/>
    <p:sldId id="434" r:id="rId8"/>
    <p:sldId id="369" r:id="rId9"/>
    <p:sldId id="410" r:id="rId10"/>
    <p:sldId id="353" r:id="rId11"/>
    <p:sldId id="390" r:id="rId12"/>
    <p:sldId id="448" r:id="rId13"/>
    <p:sldId id="400" r:id="rId14"/>
    <p:sldId id="409" r:id="rId15"/>
    <p:sldId id="414" r:id="rId16"/>
    <p:sldId id="428" r:id="rId17"/>
    <p:sldId id="393" r:id="rId18"/>
  </p:sldIdLst>
  <p:sldSz cx="12192000" cy="6858000"/>
  <p:notesSz cx="6724650" cy="987425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0000"/>
    <a:srgbClr val="8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Orta Stil 3 - Vurgu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Orta Stil 1 - Vurgu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Açık Stil 3 - Vurgu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ABFCF23-3B69-468F-B69F-88F6DE6A72F2}" styleName="Orta Stil 1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1657" autoAdjust="0"/>
  </p:normalViewPr>
  <p:slideViewPr>
    <p:cSldViewPr snapToGrid="0">
      <p:cViewPr varScale="1">
        <p:scale>
          <a:sx n="105" d="100"/>
          <a:sy n="105" d="100"/>
        </p:scale>
        <p:origin x="744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801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97F06E-B209-44D6-BC9D-620CD44A4DDE}" type="doc">
      <dgm:prSet loTypeId="urn:microsoft.com/office/officeart/2005/8/layout/hierarchy2" loCatId="hierarchy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B948E1E1-C516-4317-ACF7-2CB02EA54CE2}">
      <dgm:prSet phldrT="[Metin]"/>
      <dgm:spPr/>
      <dgm:t>
        <a:bodyPr/>
        <a:lstStyle/>
        <a:p>
          <a:r>
            <a:rPr lang="tr-TR" dirty="0" smtClean="0"/>
            <a:t>8. Sınıf	</a:t>
          </a:r>
          <a:endParaRPr lang="tr-TR" dirty="0"/>
        </a:p>
      </dgm:t>
    </dgm:pt>
    <dgm:pt modelId="{279D4A1C-FCED-459C-89E9-6B1F7A081AF5}" type="parTrans" cxnId="{1D5B411B-88FE-44A1-8727-5ABD71F3E503}">
      <dgm:prSet/>
      <dgm:spPr/>
      <dgm:t>
        <a:bodyPr/>
        <a:lstStyle/>
        <a:p>
          <a:endParaRPr lang="tr-TR"/>
        </a:p>
      </dgm:t>
    </dgm:pt>
    <dgm:pt modelId="{E06A53B5-AF6E-488F-AFC3-3D60CB628F42}" type="sibTrans" cxnId="{1D5B411B-88FE-44A1-8727-5ABD71F3E503}">
      <dgm:prSet/>
      <dgm:spPr/>
      <dgm:t>
        <a:bodyPr/>
        <a:lstStyle/>
        <a:p>
          <a:endParaRPr lang="tr-TR"/>
        </a:p>
      </dgm:t>
    </dgm:pt>
    <dgm:pt modelId="{AC8F3683-1E53-454A-8A13-5490553110B0}">
      <dgm:prSet phldrT="[Metin]"/>
      <dgm:spPr/>
      <dgm:t>
        <a:bodyPr/>
        <a:lstStyle/>
        <a:p>
          <a:r>
            <a:rPr lang="tr-TR" dirty="0" smtClean="0"/>
            <a:t>Merkezi sınav</a:t>
          </a:r>
          <a:endParaRPr lang="tr-TR" dirty="0"/>
        </a:p>
      </dgm:t>
    </dgm:pt>
    <dgm:pt modelId="{FEF46B1F-A49D-496E-8A59-9100D4AD8237}" type="parTrans" cxnId="{BE577196-9A45-407D-BFE1-8D9C7993995C}">
      <dgm:prSet/>
      <dgm:spPr/>
      <dgm:t>
        <a:bodyPr/>
        <a:lstStyle/>
        <a:p>
          <a:endParaRPr lang="tr-TR"/>
        </a:p>
      </dgm:t>
    </dgm:pt>
    <dgm:pt modelId="{492DEE01-2A44-4ED4-8FEC-4EDC60F597F0}" type="sibTrans" cxnId="{BE577196-9A45-407D-BFE1-8D9C7993995C}">
      <dgm:prSet/>
      <dgm:spPr/>
      <dgm:t>
        <a:bodyPr/>
        <a:lstStyle/>
        <a:p>
          <a:endParaRPr lang="tr-TR"/>
        </a:p>
      </dgm:t>
    </dgm:pt>
    <dgm:pt modelId="{CF35B6DF-71F4-44F5-8398-6F222709C4BE}">
      <dgm:prSet phldrT="[Metin]"/>
      <dgm:spPr/>
      <dgm:t>
        <a:bodyPr/>
        <a:lstStyle/>
        <a:p>
          <a:r>
            <a:rPr lang="tr-TR" dirty="0" smtClean="0"/>
            <a:t>Anadolu teknik programı</a:t>
          </a:r>
          <a:endParaRPr lang="tr-TR" dirty="0"/>
        </a:p>
      </dgm:t>
    </dgm:pt>
    <dgm:pt modelId="{B65D78A4-0748-42A6-A80A-477483AB9062}" type="parTrans" cxnId="{1F4773F6-8005-4C54-B00B-3171FE2A41CF}">
      <dgm:prSet/>
      <dgm:spPr/>
      <dgm:t>
        <a:bodyPr/>
        <a:lstStyle/>
        <a:p>
          <a:endParaRPr lang="tr-TR"/>
        </a:p>
      </dgm:t>
    </dgm:pt>
    <dgm:pt modelId="{E37F7292-6410-4F25-BA2D-073016CBDED2}" type="sibTrans" cxnId="{1F4773F6-8005-4C54-B00B-3171FE2A41CF}">
      <dgm:prSet/>
      <dgm:spPr/>
      <dgm:t>
        <a:bodyPr/>
        <a:lstStyle/>
        <a:p>
          <a:endParaRPr lang="tr-TR"/>
        </a:p>
      </dgm:t>
    </dgm:pt>
    <dgm:pt modelId="{68F43ED9-5B1A-4C5E-80D1-6D584B90AE05}">
      <dgm:prSet phldrT="[Metin]"/>
      <dgm:spPr/>
      <dgm:t>
        <a:bodyPr/>
        <a:lstStyle/>
        <a:p>
          <a:r>
            <a:rPr lang="tr-TR" dirty="0" smtClean="0"/>
            <a:t>Mahalli Yerleştirme</a:t>
          </a:r>
          <a:endParaRPr lang="tr-TR" dirty="0"/>
        </a:p>
      </dgm:t>
    </dgm:pt>
    <dgm:pt modelId="{3744B027-51CC-40FF-B874-084CD55F7FB1}" type="parTrans" cxnId="{BD196AFC-71F9-40D8-B2D8-E6ED5252EE97}">
      <dgm:prSet/>
      <dgm:spPr/>
      <dgm:t>
        <a:bodyPr/>
        <a:lstStyle/>
        <a:p>
          <a:endParaRPr lang="tr-TR"/>
        </a:p>
      </dgm:t>
    </dgm:pt>
    <dgm:pt modelId="{5E50CB48-C0A3-4E5A-B181-8EB64D1F6787}" type="sibTrans" cxnId="{BD196AFC-71F9-40D8-B2D8-E6ED5252EE97}">
      <dgm:prSet/>
      <dgm:spPr/>
      <dgm:t>
        <a:bodyPr/>
        <a:lstStyle/>
        <a:p>
          <a:endParaRPr lang="tr-TR"/>
        </a:p>
      </dgm:t>
    </dgm:pt>
    <dgm:pt modelId="{C447D573-8533-47E7-A54B-6E534BB392DA}">
      <dgm:prSet phldrT="[Metin]"/>
      <dgm:spPr/>
      <dgm:t>
        <a:bodyPr/>
        <a:lstStyle/>
        <a:p>
          <a:r>
            <a:rPr lang="tr-TR" dirty="0" smtClean="0"/>
            <a:t>Anadolu meslek programı</a:t>
          </a:r>
          <a:endParaRPr lang="tr-TR" dirty="0"/>
        </a:p>
      </dgm:t>
    </dgm:pt>
    <dgm:pt modelId="{1D41904C-0204-4347-9207-F8D2B2447CEA}" type="parTrans" cxnId="{579414E2-9AA0-459D-B9A2-FE2F55C0634C}">
      <dgm:prSet/>
      <dgm:spPr/>
      <dgm:t>
        <a:bodyPr/>
        <a:lstStyle/>
        <a:p>
          <a:endParaRPr lang="tr-TR"/>
        </a:p>
      </dgm:t>
    </dgm:pt>
    <dgm:pt modelId="{8BF8CB4F-36F7-4FD5-B7AD-1E919FCEC003}" type="sibTrans" cxnId="{579414E2-9AA0-459D-B9A2-FE2F55C0634C}">
      <dgm:prSet/>
      <dgm:spPr/>
      <dgm:t>
        <a:bodyPr/>
        <a:lstStyle/>
        <a:p>
          <a:endParaRPr lang="tr-TR"/>
        </a:p>
      </dgm:t>
    </dgm:pt>
    <dgm:pt modelId="{B3404CEF-7EE2-4E5F-99B0-9E877C2B8B7F}">
      <dgm:prSet phldrT="[Metin]"/>
      <dgm:spPr/>
      <dgm:t>
        <a:bodyPr/>
        <a:lstStyle/>
        <a:p>
          <a:r>
            <a:rPr lang="tr-TR" dirty="0" smtClean="0"/>
            <a:t>Mesleki eğitim merkezi programı</a:t>
          </a:r>
          <a:endParaRPr lang="tr-TR" dirty="0"/>
        </a:p>
      </dgm:t>
    </dgm:pt>
    <dgm:pt modelId="{02AB72EC-2130-4E88-909C-1BD939E72695}" type="parTrans" cxnId="{32AFD39F-AE14-441D-BBF2-D47275AD69C8}">
      <dgm:prSet/>
      <dgm:spPr/>
      <dgm:t>
        <a:bodyPr/>
        <a:lstStyle/>
        <a:p>
          <a:endParaRPr lang="tr-TR"/>
        </a:p>
      </dgm:t>
    </dgm:pt>
    <dgm:pt modelId="{F5654A7E-F605-4B63-8E63-D3A2272D0D58}" type="sibTrans" cxnId="{32AFD39F-AE14-441D-BBF2-D47275AD69C8}">
      <dgm:prSet/>
      <dgm:spPr/>
      <dgm:t>
        <a:bodyPr/>
        <a:lstStyle/>
        <a:p>
          <a:endParaRPr lang="tr-TR"/>
        </a:p>
      </dgm:t>
    </dgm:pt>
    <dgm:pt modelId="{D9D264E6-F1FA-4EE4-99EE-EE016FE766E6}" type="pres">
      <dgm:prSet presAssocID="{5497F06E-B209-44D6-BC9D-620CD44A4DD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53DB141-AFDA-4B3F-8571-C7A918345C0D}" type="pres">
      <dgm:prSet presAssocID="{B948E1E1-C516-4317-ACF7-2CB02EA54CE2}" presName="root1" presStyleCnt="0"/>
      <dgm:spPr/>
    </dgm:pt>
    <dgm:pt modelId="{ABB936A7-76BC-4EAF-BC77-1F9B256CB369}" type="pres">
      <dgm:prSet presAssocID="{B948E1E1-C516-4317-ACF7-2CB02EA54CE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853222E-993C-48EC-8D30-6BB13A716C73}" type="pres">
      <dgm:prSet presAssocID="{B948E1E1-C516-4317-ACF7-2CB02EA54CE2}" presName="level2hierChild" presStyleCnt="0"/>
      <dgm:spPr/>
    </dgm:pt>
    <dgm:pt modelId="{B40CACAF-5D02-4E42-9A00-2107B9771FFD}" type="pres">
      <dgm:prSet presAssocID="{FEF46B1F-A49D-496E-8A59-9100D4AD8237}" presName="conn2-1" presStyleLbl="parChTrans1D2" presStyleIdx="0" presStyleCnt="2"/>
      <dgm:spPr/>
      <dgm:t>
        <a:bodyPr/>
        <a:lstStyle/>
        <a:p>
          <a:endParaRPr lang="tr-TR"/>
        </a:p>
      </dgm:t>
    </dgm:pt>
    <dgm:pt modelId="{2B1FA5C2-CB5A-45BD-8402-DCB8A2099FC3}" type="pres">
      <dgm:prSet presAssocID="{FEF46B1F-A49D-496E-8A59-9100D4AD8237}" presName="connTx" presStyleLbl="parChTrans1D2" presStyleIdx="0" presStyleCnt="2"/>
      <dgm:spPr/>
      <dgm:t>
        <a:bodyPr/>
        <a:lstStyle/>
        <a:p>
          <a:endParaRPr lang="tr-TR"/>
        </a:p>
      </dgm:t>
    </dgm:pt>
    <dgm:pt modelId="{55F3B912-2E80-4692-9B33-527D985ACADD}" type="pres">
      <dgm:prSet presAssocID="{AC8F3683-1E53-454A-8A13-5490553110B0}" presName="root2" presStyleCnt="0"/>
      <dgm:spPr/>
    </dgm:pt>
    <dgm:pt modelId="{CFC9F212-0618-4EA6-9AD4-DB5D51E56CF7}" type="pres">
      <dgm:prSet presAssocID="{AC8F3683-1E53-454A-8A13-5490553110B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864ECEB-F25E-4573-A1B2-066EF77F8F65}" type="pres">
      <dgm:prSet presAssocID="{AC8F3683-1E53-454A-8A13-5490553110B0}" presName="level3hierChild" presStyleCnt="0"/>
      <dgm:spPr/>
    </dgm:pt>
    <dgm:pt modelId="{076866B8-8C0E-4C0F-B5B7-9A34A27E2322}" type="pres">
      <dgm:prSet presAssocID="{B65D78A4-0748-42A6-A80A-477483AB9062}" presName="conn2-1" presStyleLbl="parChTrans1D3" presStyleIdx="0" presStyleCnt="3"/>
      <dgm:spPr/>
      <dgm:t>
        <a:bodyPr/>
        <a:lstStyle/>
        <a:p>
          <a:endParaRPr lang="tr-TR"/>
        </a:p>
      </dgm:t>
    </dgm:pt>
    <dgm:pt modelId="{F3E62EBC-C96A-468A-88EF-FB120345BDC7}" type="pres">
      <dgm:prSet presAssocID="{B65D78A4-0748-42A6-A80A-477483AB9062}" presName="connTx" presStyleLbl="parChTrans1D3" presStyleIdx="0" presStyleCnt="3"/>
      <dgm:spPr/>
      <dgm:t>
        <a:bodyPr/>
        <a:lstStyle/>
        <a:p>
          <a:endParaRPr lang="tr-TR"/>
        </a:p>
      </dgm:t>
    </dgm:pt>
    <dgm:pt modelId="{8B8EDA40-7AAC-487D-AEF8-C630550152E1}" type="pres">
      <dgm:prSet presAssocID="{CF35B6DF-71F4-44F5-8398-6F222709C4BE}" presName="root2" presStyleCnt="0"/>
      <dgm:spPr/>
    </dgm:pt>
    <dgm:pt modelId="{FAE274D9-F0D7-495C-8B0C-EC8E2EB5264E}" type="pres">
      <dgm:prSet presAssocID="{CF35B6DF-71F4-44F5-8398-6F222709C4BE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B94D4A9-E31F-444B-8FFD-37A0B17149CB}" type="pres">
      <dgm:prSet presAssocID="{CF35B6DF-71F4-44F5-8398-6F222709C4BE}" presName="level3hierChild" presStyleCnt="0"/>
      <dgm:spPr/>
    </dgm:pt>
    <dgm:pt modelId="{D15441CE-FF78-46FF-9AC2-0003898D3D44}" type="pres">
      <dgm:prSet presAssocID="{3744B027-51CC-40FF-B874-084CD55F7FB1}" presName="conn2-1" presStyleLbl="parChTrans1D2" presStyleIdx="1" presStyleCnt="2"/>
      <dgm:spPr/>
      <dgm:t>
        <a:bodyPr/>
        <a:lstStyle/>
        <a:p>
          <a:endParaRPr lang="tr-TR"/>
        </a:p>
      </dgm:t>
    </dgm:pt>
    <dgm:pt modelId="{02856176-468B-4079-B04D-D714CD10E310}" type="pres">
      <dgm:prSet presAssocID="{3744B027-51CC-40FF-B874-084CD55F7FB1}" presName="connTx" presStyleLbl="parChTrans1D2" presStyleIdx="1" presStyleCnt="2"/>
      <dgm:spPr/>
      <dgm:t>
        <a:bodyPr/>
        <a:lstStyle/>
        <a:p>
          <a:endParaRPr lang="tr-TR"/>
        </a:p>
      </dgm:t>
    </dgm:pt>
    <dgm:pt modelId="{97E5267E-AFF8-43CD-BA64-DEE3525A789B}" type="pres">
      <dgm:prSet presAssocID="{68F43ED9-5B1A-4C5E-80D1-6D584B90AE05}" presName="root2" presStyleCnt="0"/>
      <dgm:spPr/>
    </dgm:pt>
    <dgm:pt modelId="{CED97FE7-2414-454E-8ACF-457884326C7E}" type="pres">
      <dgm:prSet presAssocID="{68F43ED9-5B1A-4C5E-80D1-6D584B90AE05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6287ED0-4549-43FC-BB9F-E4E259DA4C96}" type="pres">
      <dgm:prSet presAssocID="{68F43ED9-5B1A-4C5E-80D1-6D584B90AE05}" presName="level3hierChild" presStyleCnt="0"/>
      <dgm:spPr/>
    </dgm:pt>
    <dgm:pt modelId="{64B84292-4E59-45ED-882C-1896324085AD}" type="pres">
      <dgm:prSet presAssocID="{1D41904C-0204-4347-9207-F8D2B2447CEA}" presName="conn2-1" presStyleLbl="parChTrans1D3" presStyleIdx="1" presStyleCnt="3"/>
      <dgm:spPr/>
      <dgm:t>
        <a:bodyPr/>
        <a:lstStyle/>
        <a:p>
          <a:endParaRPr lang="tr-TR"/>
        </a:p>
      </dgm:t>
    </dgm:pt>
    <dgm:pt modelId="{F69A07A1-3F84-4819-9F81-F29B30AFE43B}" type="pres">
      <dgm:prSet presAssocID="{1D41904C-0204-4347-9207-F8D2B2447CEA}" presName="connTx" presStyleLbl="parChTrans1D3" presStyleIdx="1" presStyleCnt="3"/>
      <dgm:spPr/>
      <dgm:t>
        <a:bodyPr/>
        <a:lstStyle/>
        <a:p>
          <a:endParaRPr lang="tr-TR"/>
        </a:p>
      </dgm:t>
    </dgm:pt>
    <dgm:pt modelId="{29E59516-8902-4C51-A80A-74218AD7FA8E}" type="pres">
      <dgm:prSet presAssocID="{C447D573-8533-47E7-A54B-6E534BB392DA}" presName="root2" presStyleCnt="0"/>
      <dgm:spPr/>
    </dgm:pt>
    <dgm:pt modelId="{A6AD5D28-13C2-4C61-B69E-957127C0C2C2}" type="pres">
      <dgm:prSet presAssocID="{C447D573-8533-47E7-A54B-6E534BB392DA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EA6F7CF-F5F8-4032-9ADE-0BDB81A9624F}" type="pres">
      <dgm:prSet presAssocID="{C447D573-8533-47E7-A54B-6E534BB392DA}" presName="level3hierChild" presStyleCnt="0"/>
      <dgm:spPr/>
    </dgm:pt>
    <dgm:pt modelId="{8EDBEAB9-4869-48AC-BF3F-CD66020464C8}" type="pres">
      <dgm:prSet presAssocID="{02AB72EC-2130-4E88-909C-1BD939E72695}" presName="conn2-1" presStyleLbl="parChTrans1D3" presStyleIdx="2" presStyleCnt="3"/>
      <dgm:spPr/>
      <dgm:t>
        <a:bodyPr/>
        <a:lstStyle/>
        <a:p>
          <a:endParaRPr lang="tr-TR"/>
        </a:p>
      </dgm:t>
    </dgm:pt>
    <dgm:pt modelId="{BF097015-9911-4BC5-AB78-24921C845CE5}" type="pres">
      <dgm:prSet presAssocID="{02AB72EC-2130-4E88-909C-1BD939E72695}" presName="connTx" presStyleLbl="parChTrans1D3" presStyleIdx="2" presStyleCnt="3"/>
      <dgm:spPr/>
      <dgm:t>
        <a:bodyPr/>
        <a:lstStyle/>
        <a:p>
          <a:endParaRPr lang="tr-TR"/>
        </a:p>
      </dgm:t>
    </dgm:pt>
    <dgm:pt modelId="{AD1B4BEE-91E5-4ED0-B4F4-12D6A3B229E6}" type="pres">
      <dgm:prSet presAssocID="{B3404CEF-7EE2-4E5F-99B0-9E877C2B8B7F}" presName="root2" presStyleCnt="0"/>
      <dgm:spPr/>
    </dgm:pt>
    <dgm:pt modelId="{14C71B0E-2B3D-46F9-BEDA-23501E5F81B0}" type="pres">
      <dgm:prSet presAssocID="{B3404CEF-7EE2-4E5F-99B0-9E877C2B8B7F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BF85C01-AA80-4802-9BBC-2BB5D9520753}" type="pres">
      <dgm:prSet presAssocID="{B3404CEF-7EE2-4E5F-99B0-9E877C2B8B7F}" presName="level3hierChild" presStyleCnt="0"/>
      <dgm:spPr/>
    </dgm:pt>
  </dgm:ptLst>
  <dgm:cxnLst>
    <dgm:cxn modelId="{7F4A8C19-FB83-4811-8B90-E8EB63DD5169}" type="presOf" srcId="{B3404CEF-7EE2-4E5F-99B0-9E877C2B8B7F}" destId="{14C71B0E-2B3D-46F9-BEDA-23501E5F81B0}" srcOrd="0" destOrd="0" presId="urn:microsoft.com/office/officeart/2005/8/layout/hierarchy2"/>
    <dgm:cxn modelId="{11ACE7D8-6DD6-44BB-A185-78AC68A73200}" type="presOf" srcId="{1D41904C-0204-4347-9207-F8D2B2447CEA}" destId="{64B84292-4E59-45ED-882C-1896324085AD}" srcOrd="0" destOrd="0" presId="urn:microsoft.com/office/officeart/2005/8/layout/hierarchy2"/>
    <dgm:cxn modelId="{4EBF7830-E629-4911-8384-F599E52C1D85}" type="presOf" srcId="{B948E1E1-C516-4317-ACF7-2CB02EA54CE2}" destId="{ABB936A7-76BC-4EAF-BC77-1F9B256CB369}" srcOrd="0" destOrd="0" presId="urn:microsoft.com/office/officeart/2005/8/layout/hierarchy2"/>
    <dgm:cxn modelId="{967F27BB-951C-4BA3-BE28-D524389D67E7}" type="presOf" srcId="{B65D78A4-0748-42A6-A80A-477483AB9062}" destId="{F3E62EBC-C96A-468A-88EF-FB120345BDC7}" srcOrd="1" destOrd="0" presId="urn:microsoft.com/office/officeart/2005/8/layout/hierarchy2"/>
    <dgm:cxn modelId="{BD196AFC-71F9-40D8-B2D8-E6ED5252EE97}" srcId="{B948E1E1-C516-4317-ACF7-2CB02EA54CE2}" destId="{68F43ED9-5B1A-4C5E-80D1-6D584B90AE05}" srcOrd="1" destOrd="0" parTransId="{3744B027-51CC-40FF-B874-084CD55F7FB1}" sibTransId="{5E50CB48-C0A3-4E5A-B181-8EB64D1F6787}"/>
    <dgm:cxn modelId="{92E08D95-1645-4D24-93D3-180B09138C50}" type="presOf" srcId="{AC8F3683-1E53-454A-8A13-5490553110B0}" destId="{CFC9F212-0618-4EA6-9AD4-DB5D51E56CF7}" srcOrd="0" destOrd="0" presId="urn:microsoft.com/office/officeart/2005/8/layout/hierarchy2"/>
    <dgm:cxn modelId="{1CDA899C-16D9-4C9E-88DC-809CF4B6AAD3}" type="presOf" srcId="{3744B027-51CC-40FF-B874-084CD55F7FB1}" destId="{02856176-468B-4079-B04D-D714CD10E310}" srcOrd="1" destOrd="0" presId="urn:microsoft.com/office/officeart/2005/8/layout/hierarchy2"/>
    <dgm:cxn modelId="{32AFD39F-AE14-441D-BBF2-D47275AD69C8}" srcId="{68F43ED9-5B1A-4C5E-80D1-6D584B90AE05}" destId="{B3404CEF-7EE2-4E5F-99B0-9E877C2B8B7F}" srcOrd="1" destOrd="0" parTransId="{02AB72EC-2130-4E88-909C-1BD939E72695}" sibTransId="{F5654A7E-F605-4B63-8E63-D3A2272D0D58}"/>
    <dgm:cxn modelId="{1D5B411B-88FE-44A1-8727-5ABD71F3E503}" srcId="{5497F06E-B209-44D6-BC9D-620CD44A4DDE}" destId="{B948E1E1-C516-4317-ACF7-2CB02EA54CE2}" srcOrd="0" destOrd="0" parTransId="{279D4A1C-FCED-459C-89E9-6B1F7A081AF5}" sibTransId="{E06A53B5-AF6E-488F-AFC3-3D60CB628F42}"/>
    <dgm:cxn modelId="{7D1E5567-CB39-4B32-8726-BDAFDDBE1C71}" type="presOf" srcId="{02AB72EC-2130-4E88-909C-1BD939E72695}" destId="{8EDBEAB9-4869-48AC-BF3F-CD66020464C8}" srcOrd="0" destOrd="0" presId="urn:microsoft.com/office/officeart/2005/8/layout/hierarchy2"/>
    <dgm:cxn modelId="{1F4773F6-8005-4C54-B00B-3171FE2A41CF}" srcId="{AC8F3683-1E53-454A-8A13-5490553110B0}" destId="{CF35B6DF-71F4-44F5-8398-6F222709C4BE}" srcOrd="0" destOrd="0" parTransId="{B65D78A4-0748-42A6-A80A-477483AB9062}" sibTransId="{E37F7292-6410-4F25-BA2D-073016CBDED2}"/>
    <dgm:cxn modelId="{BE577196-9A45-407D-BFE1-8D9C7993995C}" srcId="{B948E1E1-C516-4317-ACF7-2CB02EA54CE2}" destId="{AC8F3683-1E53-454A-8A13-5490553110B0}" srcOrd="0" destOrd="0" parTransId="{FEF46B1F-A49D-496E-8A59-9100D4AD8237}" sibTransId="{492DEE01-2A44-4ED4-8FEC-4EDC60F597F0}"/>
    <dgm:cxn modelId="{3BBFDC00-7ACC-452D-BBEF-04E9BA300C0E}" type="presOf" srcId="{3744B027-51CC-40FF-B874-084CD55F7FB1}" destId="{D15441CE-FF78-46FF-9AC2-0003898D3D44}" srcOrd="0" destOrd="0" presId="urn:microsoft.com/office/officeart/2005/8/layout/hierarchy2"/>
    <dgm:cxn modelId="{41C89C27-4D6C-485F-A0CF-828015532D1A}" type="presOf" srcId="{1D41904C-0204-4347-9207-F8D2B2447CEA}" destId="{F69A07A1-3F84-4819-9F81-F29B30AFE43B}" srcOrd="1" destOrd="0" presId="urn:microsoft.com/office/officeart/2005/8/layout/hierarchy2"/>
    <dgm:cxn modelId="{579414E2-9AA0-459D-B9A2-FE2F55C0634C}" srcId="{68F43ED9-5B1A-4C5E-80D1-6D584B90AE05}" destId="{C447D573-8533-47E7-A54B-6E534BB392DA}" srcOrd="0" destOrd="0" parTransId="{1D41904C-0204-4347-9207-F8D2B2447CEA}" sibTransId="{8BF8CB4F-36F7-4FD5-B7AD-1E919FCEC003}"/>
    <dgm:cxn modelId="{4FCCF009-E5A5-435A-97FB-EC94FBE31182}" type="presOf" srcId="{FEF46B1F-A49D-496E-8A59-9100D4AD8237}" destId="{2B1FA5C2-CB5A-45BD-8402-DCB8A2099FC3}" srcOrd="1" destOrd="0" presId="urn:microsoft.com/office/officeart/2005/8/layout/hierarchy2"/>
    <dgm:cxn modelId="{CA5763D6-A773-42FA-AA41-D3B84B320D3C}" type="presOf" srcId="{5497F06E-B209-44D6-BC9D-620CD44A4DDE}" destId="{D9D264E6-F1FA-4EE4-99EE-EE016FE766E6}" srcOrd="0" destOrd="0" presId="urn:microsoft.com/office/officeart/2005/8/layout/hierarchy2"/>
    <dgm:cxn modelId="{39223E58-C7C7-44E0-B682-484633ED665D}" type="presOf" srcId="{02AB72EC-2130-4E88-909C-1BD939E72695}" destId="{BF097015-9911-4BC5-AB78-24921C845CE5}" srcOrd="1" destOrd="0" presId="urn:microsoft.com/office/officeart/2005/8/layout/hierarchy2"/>
    <dgm:cxn modelId="{699404F3-5A5E-41AD-AAEF-62A7392C434E}" type="presOf" srcId="{68F43ED9-5B1A-4C5E-80D1-6D584B90AE05}" destId="{CED97FE7-2414-454E-8ACF-457884326C7E}" srcOrd="0" destOrd="0" presId="urn:microsoft.com/office/officeart/2005/8/layout/hierarchy2"/>
    <dgm:cxn modelId="{92B38F69-89DE-4D57-B0CC-C0D2C46E995E}" type="presOf" srcId="{FEF46B1F-A49D-496E-8A59-9100D4AD8237}" destId="{B40CACAF-5D02-4E42-9A00-2107B9771FFD}" srcOrd="0" destOrd="0" presId="urn:microsoft.com/office/officeart/2005/8/layout/hierarchy2"/>
    <dgm:cxn modelId="{63B2DE4C-613E-469A-B5BC-A8E05F8B1A29}" type="presOf" srcId="{C447D573-8533-47E7-A54B-6E534BB392DA}" destId="{A6AD5D28-13C2-4C61-B69E-957127C0C2C2}" srcOrd="0" destOrd="0" presId="urn:microsoft.com/office/officeart/2005/8/layout/hierarchy2"/>
    <dgm:cxn modelId="{3C9D942E-C123-4344-A448-1CE4ABC1AB98}" type="presOf" srcId="{B65D78A4-0748-42A6-A80A-477483AB9062}" destId="{076866B8-8C0E-4C0F-B5B7-9A34A27E2322}" srcOrd="0" destOrd="0" presId="urn:microsoft.com/office/officeart/2005/8/layout/hierarchy2"/>
    <dgm:cxn modelId="{0614E909-7E4A-4745-8F59-1488F191A791}" type="presOf" srcId="{CF35B6DF-71F4-44F5-8398-6F222709C4BE}" destId="{FAE274D9-F0D7-495C-8B0C-EC8E2EB5264E}" srcOrd="0" destOrd="0" presId="urn:microsoft.com/office/officeart/2005/8/layout/hierarchy2"/>
    <dgm:cxn modelId="{F5807F7C-09D3-42F7-A277-FF132E638215}" type="presParOf" srcId="{D9D264E6-F1FA-4EE4-99EE-EE016FE766E6}" destId="{053DB141-AFDA-4B3F-8571-C7A918345C0D}" srcOrd="0" destOrd="0" presId="urn:microsoft.com/office/officeart/2005/8/layout/hierarchy2"/>
    <dgm:cxn modelId="{C1413828-ECE6-4A91-A00D-64CD2DA55820}" type="presParOf" srcId="{053DB141-AFDA-4B3F-8571-C7A918345C0D}" destId="{ABB936A7-76BC-4EAF-BC77-1F9B256CB369}" srcOrd="0" destOrd="0" presId="urn:microsoft.com/office/officeart/2005/8/layout/hierarchy2"/>
    <dgm:cxn modelId="{1656E281-37A6-488A-B31A-92613F44E759}" type="presParOf" srcId="{053DB141-AFDA-4B3F-8571-C7A918345C0D}" destId="{0853222E-993C-48EC-8D30-6BB13A716C73}" srcOrd="1" destOrd="0" presId="urn:microsoft.com/office/officeart/2005/8/layout/hierarchy2"/>
    <dgm:cxn modelId="{6F7F7DC5-59E1-49D0-AA12-AD1540EB2AFF}" type="presParOf" srcId="{0853222E-993C-48EC-8D30-6BB13A716C73}" destId="{B40CACAF-5D02-4E42-9A00-2107B9771FFD}" srcOrd="0" destOrd="0" presId="urn:microsoft.com/office/officeart/2005/8/layout/hierarchy2"/>
    <dgm:cxn modelId="{7161AADD-F732-4783-8C87-852970B594D9}" type="presParOf" srcId="{B40CACAF-5D02-4E42-9A00-2107B9771FFD}" destId="{2B1FA5C2-CB5A-45BD-8402-DCB8A2099FC3}" srcOrd="0" destOrd="0" presId="urn:microsoft.com/office/officeart/2005/8/layout/hierarchy2"/>
    <dgm:cxn modelId="{69D08746-EE77-48E4-B1BF-93F465041181}" type="presParOf" srcId="{0853222E-993C-48EC-8D30-6BB13A716C73}" destId="{55F3B912-2E80-4692-9B33-527D985ACADD}" srcOrd="1" destOrd="0" presId="urn:microsoft.com/office/officeart/2005/8/layout/hierarchy2"/>
    <dgm:cxn modelId="{EE1B31F1-6541-492D-9AF5-A573E44AFB8C}" type="presParOf" srcId="{55F3B912-2E80-4692-9B33-527D985ACADD}" destId="{CFC9F212-0618-4EA6-9AD4-DB5D51E56CF7}" srcOrd="0" destOrd="0" presId="urn:microsoft.com/office/officeart/2005/8/layout/hierarchy2"/>
    <dgm:cxn modelId="{A423E09C-4635-439D-8677-A85DF22A591E}" type="presParOf" srcId="{55F3B912-2E80-4692-9B33-527D985ACADD}" destId="{A864ECEB-F25E-4573-A1B2-066EF77F8F65}" srcOrd="1" destOrd="0" presId="urn:microsoft.com/office/officeart/2005/8/layout/hierarchy2"/>
    <dgm:cxn modelId="{CAC1825A-8C15-49C4-9451-C99D2E19B57B}" type="presParOf" srcId="{A864ECEB-F25E-4573-A1B2-066EF77F8F65}" destId="{076866B8-8C0E-4C0F-B5B7-9A34A27E2322}" srcOrd="0" destOrd="0" presId="urn:microsoft.com/office/officeart/2005/8/layout/hierarchy2"/>
    <dgm:cxn modelId="{CBC922C9-2024-425B-B75E-8FB02001823A}" type="presParOf" srcId="{076866B8-8C0E-4C0F-B5B7-9A34A27E2322}" destId="{F3E62EBC-C96A-468A-88EF-FB120345BDC7}" srcOrd="0" destOrd="0" presId="urn:microsoft.com/office/officeart/2005/8/layout/hierarchy2"/>
    <dgm:cxn modelId="{63815559-6CF9-42D8-AAF5-30DB1B5FFE89}" type="presParOf" srcId="{A864ECEB-F25E-4573-A1B2-066EF77F8F65}" destId="{8B8EDA40-7AAC-487D-AEF8-C630550152E1}" srcOrd="1" destOrd="0" presId="urn:microsoft.com/office/officeart/2005/8/layout/hierarchy2"/>
    <dgm:cxn modelId="{B32F2A13-5627-4DF5-89EE-0DB0DF206221}" type="presParOf" srcId="{8B8EDA40-7AAC-487D-AEF8-C630550152E1}" destId="{FAE274D9-F0D7-495C-8B0C-EC8E2EB5264E}" srcOrd="0" destOrd="0" presId="urn:microsoft.com/office/officeart/2005/8/layout/hierarchy2"/>
    <dgm:cxn modelId="{A190233D-1658-46BF-99C4-FB99954FDB2B}" type="presParOf" srcId="{8B8EDA40-7AAC-487D-AEF8-C630550152E1}" destId="{DB94D4A9-E31F-444B-8FFD-37A0B17149CB}" srcOrd="1" destOrd="0" presId="urn:microsoft.com/office/officeart/2005/8/layout/hierarchy2"/>
    <dgm:cxn modelId="{5371CC11-B2BA-408E-94AE-8F80CF7F0E29}" type="presParOf" srcId="{0853222E-993C-48EC-8D30-6BB13A716C73}" destId="{D15441CE-FF78-46FF-9AC2-0003898D3D44}" srcOrd="2" destOrd="0" presId="urn:microsoft.com/office/officeart/2005/8/layout/hierarchy2"/>
    <dgm:cxn modelId="{E0ED8C27-CA2B-4004-BC9E-F26BE846D107}" type="presParOf" srcId="{D15441CE-FF78-46FF-9AC2-0003898D3D44}" destId="{02856176-468B-4079-B04D-D714CD10E310}" srcOrd="0" destOrd="0" presId="urn:microsoft.com/office/officeart/2005/8/layout/hierarchy2"/>
    <dgm:cxn modelId="{E2A2EAAB-B8C5-4F57-B804-06769C122513}" type="presParOf" srcId="{0853222E-993C-48EC-8D30-6BB13A716C73}" destId="{97E5267E-AFF8-43CD-BA64-DEE3525A789B}" srcOrd="3" destOrd="0" presId="urn:microsoft.com/office/officeart/2005/8/layout/hierarchy2"/>
    <dgm:cxn modelId="{C8FC5D1B-4A83-4F40-91AF-E33E56BA72B0}" type="presParOf" srcId="{97E5267E-AFF8-43CD-BA64-DEE3525A789B}" destId="{CED97FE7-2414-454E-8ACF-457884326C7E}" srcOrd="0" destOrd="0" presId="urn:microsoft.com/office/officeart/2005/8/layout/hierarchy2"/>
    <dgm:cxn modelId="{D1D1A3FB-CA3E-41EA-B22A-CC9BF19176F3}" type="presParOf" srcId="{97E5267E-AFF8-43CD-BA64-DEE3525A789B}" destId="{36287ED0-4549-43FC-BB9F-E4E259DA4C96}" srcOrd="1" destOrd="0" presId="urn:microsoft.com/office/officeart/2005/8/layout/hierarchy2"/>
    <dgm:cxn modelId="{429F8D3D-1BAD-4B3F-94C3-7DE695F13A52}" type="presParOf" srcId="{36287ED0-4549-43FC-BB9F-E4E259DA4C96}" destId="{64B84292-4E59-45ED-882C-1896324085AD}" srcOrd="0" destOrd="0" presId="urn:microsoft.com/office/officeart/2005/8/layout/hierarchy2"/>
    <dgm:cxn modelId="{ACD702E6-723A-4838-B44C-01E17698085A}" type="presParOf" srcId="{64B84292-4E59-45ED-882C-1896324085AD}" destId="{F69A07A1-3F84-4819-9F81-F29B30AFE43B}" srcOrd="0" destOrd="0" presId="urn:microsoft.com/office/officeart/2005/8/layout/hierarchy2"/>
    <dgm:cxn modelId="{BD735115-BE9E-41AA-BC91-1478E8AFBE0B}" type="presParOf" srcId="{36287ED0-4549-43FC-BB9F-E4E259DA4C96}" destId="{29E59516-8902-4C51-A80A-74218AD7FA8E}" srcOrd="1" destOrd="0" presId="urn:microsoft.com/office/officeart/2005/8/layout/hierarchy2"/>
    <dgm:cxn modelId="{1B618F5B-58F5-46A0-91B7-81B1DBB30555}" type="presParOf" srcId="{29E59516-8902-4C51-A80A-74218AD7FA8E}" destId="{A6AD5D28-13C2-4C61-B69E-957127C0C2C2}" srcOrd="0" destOrd="0" presId="urn:microsoft.com/office/officeart/2005/8/layout/hierarchy2"/>
    <dgm:cxn modelId="{2A370A8A-6248-4F5F-9D47-870849FAA273}" type="presParOf" srcId="{29E59516-8902-4C51-A80A-74218AD7FA8E}" destId="{FEA6F7CF-F5F8-4032-9ADE-0BDB81A9624F}" srcOrd="1" destOrd="0" presId="urn:microsoft.com/office/officeart/2005/8/layout/hierarchy2"/>
    <dgm:cxn modelId="{CD1BDF1F-E488-4267-BD4B-DF9830C5E202}" type="presParOf" srcId="{36287ED0-4549-43FC-BB9F-E4E259DA4C96}" destId="{8EDBEAB9-4869-48AC-BF3F-CD66020464C8}" srcOrd="2" destOrd="0" presId="urn:microsoft.com/office/officeart/2005/8/layout/hierarchy2"/>
    <dgm:cxn modelId="{C7A3912E-8907-4E4F-BE86-A45445D566E8}" type="presParOf" srcId="{8EDBEAB9-4869-48AC-BF3F-CD66020464C8}" destId="{BF097015-9911-4BC5-AB78-24921C845CE5}" srcOrd="0" destOrd="0" presId="urn:microsoft.com/office/officeart/2005/8/layout/hierarchy2"/>
    <dgm:cxn modelId="{A009802D-33C9-4CCE-9A6B-D55759FC8DE7}" type="presParOf" srcId="{36287ED0-4549-43FC-BB9F-E4E259DA4C96}" destId="{AD1B4BEE-91E5-4ED0-B4F4-12D6A3B229E6}" srcOrd="3" destOrd="0" presId="urn:microsoft.com/office/officeart/2005/8/layout/hierarchy2"/>
    <dgm:cxn modelId="{4AA8B2C4-85CC-4B08-B8EA-2F15551A3C1E}" type="presParOf" srcId="{AD1B4BEE-91E5-4ED0-B4F4-12D6A3B229E6}" destId="{14C71B0E-2B3D-46F9-BEDA-23501E5F81B0}" srcOrd="0" destOrd="0" presId="urn:microsoft.com/office/officeart/2005/8/layout/hierarchy2"/>
    <dgm:cxn modelId="{F417EAF1-AC41-496F-80D5-1EC80279928D}" type="presParOf" srcId="{AD1B4BEE-91E5-4ED0-B4F4-12D6A3B229E6}" destId="{EBF85C01-AA80-4802-9BBC-2BB5D952075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B936A7-76BC-4EAF-BC77-1F9B256CB369}">
      <dsp:nvSpPr>
        <dsp:cNvPr id="0" name=""/>
        <dsp:cNvSpPr/>
      </dsp:nvSpPr>
      <dsp:spPr>
        <a:xfrm>
          <a:off x="516" y="1465592"/>
          <a:ext cx="2138675" cy="10693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8. Sınıf	</a:t>
          </a:r>
          <a:endParaRPr lang="tr-TR" sz="2300" kern="1200" dirty="0"/>
        </a:p>
      </dsp:txBody>
      <dsp:txXfrm>
        <a:off x="31836" y="1496912"/>
        <a:ext cx="2076035" cy="1006697"/>
      </dsp:txXfrm>
    </dsp:sp>
    <dsp:sp modelId="{B40CACAF-5D02-4E42-9A00-2107B9771FFD}">
      <dsp:nvSpPr>
        <dsp:cNvPr id="0" name=""/>
        <dsp:cNvSpPr/>
      </dsp:nvSpPr>
      <dsp:spPr>
        <a:xfrm rot="18770822">
          <a:off x="1937945" y="1518257"/>
          <a:ext cx="1257963" cy="41704"/>
        </a:xfrm>
        <a:custGeom>
          <a:avLst/>
          <a:gdLst/>
          <a:ahLst/>
          <a:cxnLst/>
          <a:rect l="0" t="0" r="0" b="0"/>
          <a:pathLst>
            <a:path>
              <a:moveTo>
                <a:pt x="0" y="20852"/>
              </a:moveTo>
              <a:lnTo>
                <a:pt x="1257963" y="2085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2535478" y="1507660"/>
        <a:ext cx="62898" cy="62898"/>
      </dsp:txXfrm>
    </dsp:sp>
    <dsp:sp modelId="{CFC9F212-0618-4EA6-9AD4-DB5D51E56CF7}">
      <dsp:nvSpPr>
        <dsp:cNvPr id="0" name=""/>
        <dsp:cNvSpPr/>
      </dsp:nvSpPr>
      <dsp:spPr>
        <a:xfrm>
          <a:off x="2994662" y="543288"/>
          <a:ext cx="2138675" cy="10693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Merkezi sınav</a:t>
          </a:r>
          <a:endParaRPr lang="tr-TR" sz="2300" kern="1200" dirty="0"/>
        </a:p>
      </dsp:txBody>
      <dsp:txXfrm>
        <a:off x="3025982" y="574608"/>
        <a:ext cx="2076035" cy="1006697"/>
      </dsp:txXfrm>
    </dsp:sp>
    <dsp:sp modelId="{076866B8-8C0E-4C0F-B5B7-9A34A27E2322}">
      <dsp:nvSpPr>
        <dsp:cNvPr id="0" name=""/>
        <dsp:cNvSpPr/>
      </dsp:nvSpPr>
      <dsp:spPr>
        <a:xfrm>
          <a:off x="5133337" y="1057105"/>
          <a:ext cx="855470" cy="41704"/>
        </a:xfrm>
        <a:custGeom>
          <a:avLst/>
          <a:gdLst/>
          <a:ahLst/>
          <a:cxnLst/>
          <a:rect l="0" t="0" r="0" b="0"/>
          <a:pathLst>
            <a:path>
              <a:moveTo>
                <a:pt x="0" y="20852"/>
              </a:moveTo>
              <a:lnTo>
                <a:pt x="855470" y="2085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539685" y="1056570"/>
        <a:ext cx="42773" cy="42773"/>
      </dsp:txXfrm>
    </dsp:sp>
    <dsp:sp modelId="{FAE274D9-F0D7-495C-8B0C-EC8E2EB5264E}">
      <dsp:nvSpPr>
        <dsp:cNvPr id="0" name=""/>
        <dsp:cNvSpPr/>
      </dsp:nvSpPr>
      <dsp:spPr>
        <a:xfrm>
          <a:off x="5988807" y="543288"/>
          <a:ext cx="2138675" cy="10693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Anadolu teknik programı</a:t>
          </a:r>
          <a:endParaRPr lang="tr-TR" sz="2300" kern="1200" dirty="0"/>
        </a:p>
      </dsp:txBody>
      <dsp:txXfrm>
        <a:off x="6020127" y="574608"/>
        <a:ext cx="2076035" cy="1006697"/>
      </dsp:txXfrm>
    </dsp:sp>
    <dsp:sp modelId="{D15441CE-FF78-46FF-9AC2-0003898D3D44}">
      <dsp:nvSpPr>
        <dsp:cNvPr id="0" name=""/>
        <dsp:cNvSpPr/>
      </dsp:nvSpPr>
      <dsp:spPr>
        <a:xfrm rot="2829178">
          <a:off x="1937945" y="2440561"/>
          <a:ext cx="1257963" cy="41704"/>
        </a:xfrm>
        <a:custGeom>
          <a:avLst/>
          <a:gdLst/>
          <a:ahLst/>
          <a:cxnLst/>
          <a:rect l="0" t="0" r="0" b="0"/>
          <a:pathLst>
            <a:path>
              <a:moveTo>
                <a:pt x="0" y="20852"/>
              </a:moveTo>
              <a:lnTo>
                <a:pt x="1257963" y="2085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2535478" y="2429964"/>
        <a:ext cx="62898" cy="62898"/>
      </dsp:txXfrm>
    </dsp:sp>
    <dsp:sp modelId="{CED97FE7-2414-454E-8ACF-457884326C7E}">
      <dsp:nvSpPr>
        <dsp:cNvPr id="0" name=""/>
        <dsp:cNvSpPr/>
      </dsp:nvSpPr>
      <dsp:spPr>
        <a:xfrm>
          <a:off x="2994662" y="2387896"/>
          <a:ext cx="2138675" cy="10693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Mahalli Yerleştirme</a:t>
          </a:r>
          <a:endParaRPr lang="tr-TR" sz="2300" kern="1200" dirty="0"/>
        </a:p>
      </dsp:txBody>
      <dsp:txXfrm>
        <a:off x="3025982" y="2419216"/>
        <a:ext cx="2076035" cy="1006697"/>
      </dsp:txXfrm>
    </dsp:sp>
    <dsp:sp modelId="{64B84292-4E59-45ED-882C-1896324085AD}">
      <dsp:nvSpPr>
        <dsp:cNvPr id="0" name=""/>
        <dsp:cNvSpPr/>
      </dsp:nvSpPr>
      <dsp:spPr>
        <a:xfrm rot="19457599">
          <a:off x="5034315" y="2594278"/>
          <a:ext cx="1053514" cy="41704"/>
        </a:xfrm>
        <a:custGeom>
          <a:avLst/>
          <a:gdLst/>
          <a:ahLst/>
          <a:cxnLst/>
          <a:rect l="0" t="0" r="0" b="0"/>
          <a:pathLst>
            <a:path>
              <a:moveTo>
                <a:pt x="0" y="20852"/>
              </a:moveTo>
              <a:lnTo>
                <a:pt x="1053514" y="2085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534734" y="2588792"/>
        <a:ext cx="52675" cy="52675"/>
      </dsp:txXfrm>
    </dsp:sp>
    <dsp:sp modelId="{A6AD5D28-13C2-4C61-B69E-957127C0C2C2}">
      <dsp:nvSpPr>
        <dsp:cNvPr id="0" name=""/>
        <dsp:cNvSpPr/>
      </dsp:nvSpPr>
      <dsp:spPr>
        <a:xfrm>
          <a:off x="5988807" y="1773027"/>
          <a:ext cx="2138675" cy="10693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Anadolu meslek programı</a:t>
          </a:r>
          <a:endParaRPr lang="tr-TR" sz="2300" kern="1200" dirty="0"/>
        </a:p>
      </dsp:txBody>
      <dsp:txXfrm>
        <a:off x="6020127" y="1804347"/>
        <a:ext cx="2076035" cy="1006697"/>
      </dsp:txXfrm>
    </dsp:sp>
    <dsp:sp modelId="{8EDBEAB9-4869-48AC-BF3F-CD66020464C8}">
      <dsp:nvSpPr>
        <dsp:cNvPr id="0" name=""/>
        <dsp:cNvSpPr/>
      </dsp:nvSpPr>
      <dsp:spPr>
        <a:xfrm rot="2142401">
          <a:off x="5034315" y="3209147"/>
          <a:ext cx="1053514" cy="41704"/>
        </a:xfrm>
        <a:custGeom>
          <a:avLst/>
          <a:gdLst/>
          <a:ahLst/>
          <a:cxnLst/>
          <a:rect l="0" t="0" r="0" b="0"/>
          <a:pathLst>
            <a:path>
              <a:moveTo>
                <a:pt x="0" y="20852"/>
              </a:moveTo>
              <a:lnTo>
                <a:pt x="1053514" y="2085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534734" y="3203661"/>
        <a:ext cx="52675" cy="52675"/>
      </dsp:txXfrm>
    </dsp:sp>
    <dsp:sp modelId="{14C71B0E-2B3D-46F9-BEDA-23501E5F81B0}">
      <dsp:nvSpPr>
        <dsp:cNvPr id="0" name=""/>
        <dsp:cNvSpPr/>
      </dsp:nvSpPr>
      <dsp:spPr>
        <a:xfrm>
          <a:off x="5988807" y="3002765"/>
          <a:ext cx="2138675" cy="10693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Mesleki eğitim merkezi programı</a:t>
          </a:r>
          <a:endParaRPr lang="tr-TR" sz="2300" kern="1200" dirty="0"/>
        </a:p>
      </dsp:txBody>
      <dsp:txXfrm>
        <a:off x="6020127" y="3034085"/>
        <a:ext cx="2076035" cy="10066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4650" cy="495300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08413" y="1"/>
            <a:ext cx="2914650" cy="495300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243441E8-030A-4741-AE66-6EEBB7AC5313}" type="datetimeFigureOut">
              <a:rPr lang="tr-TR" smtClean="0"/>
              <a:pPr/>
              <a:t>22.12.2021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35075"/>
            <a:ext cx="5927725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3101" y="4751389"/>
            <a:ext cx="5378450" cy="3889376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378951"/>
            <a:ext cx="2914650" cy="495300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08413" y="9378951"/>
            <a:ext cx="2914650" cy="495300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EA4B4934-513B-4960-9D0D-343335BD831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4367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6DF01-112D-4437-A918-D986FF31F4F3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3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A522-30CB-45B6-9EFC-27B25A7E376F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87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62DE-EB1B-481E-A8E0-F0CA15B63FA6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11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6DF01-112D-4437-A918-D986FF31F4F3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96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CBF2-59FE-4682-8907-52782C3D4EB6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257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C614-25BF-4992-BE27-3CA4F1A94B8E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03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A095-0F5C-47B9-B250-6464554D1C8F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25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9C31-3222-478A-ACB4-B16182AA25E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66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BDFB1-789D-4B93-B49E-D05EEF48B6CE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03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F59B-34BA-40DD-8C5D-FE2DE32CB392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fld id="{38CC9735-4242-4435-8C65-38800299BE2A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r>
              <a:rPr lang="tr-TR" dirty="0">
                <a:solidFill>
                  <a:prstClr val="black"/>
                </a:solidFill>
              </a:rPr>
              <a:t> / 18</a:t>
            </a:r>
          </a:p>
        </p:txBody>
      </p:sp>
    </p:spTree>
    <p:extLst>
      <p:ext uri="{BB962C8B-B14F-4D97-AF65-F5344CB8AC3E}">
        <p14:creationId xmlns:p14="http://schemas.microsoft.com/office/powerpoint/2010/main" val="136784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EE2F-75B4-452E-84DA-0E06E950373F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18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CBF2-59FE-4682-8907-52782C3D4EB6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18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B8B8-BE59-43E5-BA91-0BDAA458F776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373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A522-30CB-45B6-9EFC-27B25A7E376F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34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62DE-EB1B-481E-A8E0-F0CA15B63FA6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877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C614-25BF-4992-BE27-3CA4F1A94B8E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48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A095-0F5C-47B9-B250-6464554D1C8F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25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9C31-3222-478A-ACB4-B16182AA25E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59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BDFB1-789D-4B93-B49E-D05EEF48B6CE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792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F59B-34BA-40DD-8C5D-FE2DE32CB392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fld id="{38CC9735-4242-4435-8C65-38800299BE2A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r>
              <a:rPr lang="tr-TR" dirty="0">
                <a:solidFill>
                  <a:prstClr val="black"/>
                </a:solidFill>
              </a:rPr>
              <a:t> / 18</a:t>
            </a:r>
          </a:p>
        </p:txBody>
      </p:sp>
    </p:spTree>
    <p:extLst>
      <p:ext uri="{BB962C8B-B14F-4D97-AF65-F5344CB8AC3E}">
        <p14:creationId xmlns:p14="http://schemas.microsoft.com/office/powerpoint/2010/main" val="271462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EE2F-75B4-452E-84DA-0E06E950373F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432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B8B8-BE59-43E5-BA91-0BDAA458F776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927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8FE53-4F96-4661-9AA7-1BA9846378E5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674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8FE53-4F96-4661-9AA7-1BA9846378E5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716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6" name="Resim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5" name="2 Başlık"/>
            <p:cNvSpPr txBox="1">
              <a:spLocks/>
            </p:cNvSpPr>
            <p:nvPr/>
          </p:nvSpPr>
          <p:spPr>
            <a:xfrm>
              <a:off x="5041900" y="3676651"/>
              <a:ext cx="4457700" cy="844549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tr-TR" sz="2400" b="1" dirty="0" smtClean="0">
                  <a:solidFill>
                    <a:srgbClr val="6C000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Meslekî </a:t>
              </a:r>
              <a:r>
                <a:rPr lang="tr-TR" sz="2400" b="1" dirty="0">
                  <a:solidFill>
                    <a:srgbClr val="6C000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ve Teknik </a:t>
              </a:r>
              <a:r>
                <a:rPr lang="tr-TR" sz="2400" b="1" dirty="0" smtClean="0">
                  <a:solidFill>
                    <a:srgbClr val="6C000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Eğitim</a:t>
              </a:r>
              <a:endParaRPr lang="tr-TR" sz="2400" b="1" dirty="0">
                <a:solidFill>
                  <a:srgbClr val="6C0000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tr-TR" sz="2400" b="1" dirty="0" smtClean="0">
                  <a:solidFill>
                    <a:srgbClr val="6C000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Genel Müdürlüğü</a:t>
              </a:r>
              <a:endParaRPr lang="tr-TR" sz="2400" b="1" dirty="0">
                <a:solidFill>
                  <a:srgbClr val="6C0000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Dikdörtgen 2"/>
          <p:cNvSpPr/>
          <p:nvPr/>
        </p:nvSpPr>
        <p:spPr>
          <a:xfrm>
            <a:off x="2878425" y="5131385"/>
            <a:ext cx="8784648" cy="9787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tr-TR" sz="2400" b="1" dirty="0"/>
              <a:t>Mesleki </a:t>
            </a:r>
            <a:r>
              <a:rPr lang="tr-TR" sz="2400" b="1" dirty="0" smtClean="0"/>
              <a:t>Eğitimi Merkezi Programı Hakkında Bilgilendirme Toplantısı</a:t>
            </a:r>
          </a:p>
          <a:p>
            <a:pPr algn="ctr">
              <a:lnSpc>
                <a:spcPct val="120000"/>
              </a:lnSpc>
            </a:pPr>
            <a:r>
              <a:rPr lang="tr-TR" sz="2400" b="1" dirty="0" smtClean="0"/>
              <a:t>13.12.2021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2308363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8574" y="1246909"/>
            <a:ext cx="11283351" cy="5237017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None/>
            </a:pPr>
            <a:r>
              <a:rPr lang="tr-TR" b="1" dirty="0" smtClean="0">
                <a:solidFill>
                  <a:srgbClr val="0070C0"/>
                </a:solidFill>
                <a:ea typeface="Cambria" panose="02040503050406030204" pitchFamily="18" charset="0"/>
              </a:rPr>
              <a:t>KAYIT ŞARTLARI NELERDİR?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/>
              <a:t> En az ortaokul </a:t>
            </a:r>
            <a:r>
              <a:rPr lang="tr-TR" altLang="tr-TR" b="1" dirty="0"/>
              <a:t>veya imam-hatip ortaokulunu </a:t>
            </a:r>
            <a:r>
              <a:rPr lang="tr-TR" altLang="tr-TR" b="1" dirty="0" smtClean="0"/>
              <a:t>bitirmiş</a:t>
            </a:r>
            <a:r>
              <a:rPr lang="tr-TR" altLang="tr-TR" b="1" dirty="0"/>
              <a:t> </a:t>
            </a:r>
            <a:r>
              <a:rPr lang="tr-TR" altLang="tr-TR" b="1" dirty="0" smtClean="0"/>
              <a:t>olmak.</a:t>
            </a:r>
            <a:endParaRPr lang="tr-TR" altLang="tr-TR" b="1" dirty="0"/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/>
              <a:t> Sağlık durumu </a:t>
            </a:r>
            <a:r>
              <a:rPr lang="tr-TR" altLang="tr-TR" b="1" dirty="0"/>
              <a:t>ilgili mesleğin öğrenimine elverişli </a:t>
            </a:r>
            <a:r>
              <a:rPr lang="tr-TR" altLang="tr-TR" b="1" dirty="0" smtClean="0"/>
              <a:t>olmak. </a:t>
            </a:r>
            <a:r>
              <a:rPr lang="tr-TR" altLang="tr-TR" b="1" dirty="0"/>
              <a:t>Bu </a:t>
            </a:r>
            <a:r>
              <a:rPr lang="tr-TR" altLang="tr-TR" b="1" dirty="0" smtClean="0"/>
              <a:t>durum, gerektiğinde</a:t>
            </a:r>
            <a:r>
              <a:rPr lang="tr-TR" altLang="tr-TR" b="1" dirty="0"/>
              <a:t>, sağlık/sağlık kurulu raporuyla belgelendirilir</a:t>
            </a:r>
            <a:r>
              <a:rPr lang="tr-TR" altLang="tr-TR" b="1" dirty="0" smtClean="0"/>
              <a:t>.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/>
              <a:t> Kayıt olacağı meslek dalı ile ilgili bir işyeriyle sözleşme imzalamak. Sözleşme imzalanacak işyerinde Usta Öğreticilik belgesine sahip usta olması gerekir.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/>
              <a:t>Yaş sınırı yoktur, kayıtlar yıl boyu devam eder.</a:t>
            </a:r>
          </a:p>
        </p:txBody>
      </p:sp>
      <p:sp>
        <p:nvSpPr>
          <p:cNvPr id="8" name="Oval 7"/>
          <p:cNvSpPr/>
          <p:nvPr/>
        </p:nvSpPr>
        <p:spPr>
          <a:xfrm rot="1200000">
            <a:off x="9222719" y="1254938"/>
            <a:ext cx="2497963" cy="1080000"/>
          </a:xfrm>
          <a:prstGeom prst="ellipse">
            <a:avLst/>
          </a:prstGeom>
          <a:solidFill>
            <a:srgbClr val="FFFF0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rgbClr val="0070C0"/>
                </a:solidFill>
                <a:latin typeface="Franklin Gothic Heavy" panose="020B0903020102020204" pitchFamily="34" charset="0"/>
              </a:rPr>
              <a:t>YAŞ SINIRI YOKTUR !</a:t>
            </a:r>
            <a:endParaRPr lang="tr-TR" sz="2400" b="1" dirty="0">
              <a:solidFill>
                <a:srgbClr val="0070C0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8181975" y="5657850"/>
            <a:ext cx="3890417" cy="830997"/>
          </a:xfrm>
          <a:prstGeom prst="rect">
            <a:avLst/>
          </a:prstGeom>
          <a:noFill/>
          <a:ln w="571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tr-TR" sz="2400" dirty="0">
                <a:solidFill>
                  <a:srgbClr val="FF0000"/>
                </a:solidFill>
                <a:latin typeface="Franklin Gothic Heavy" panose="020B0903020102020204" pitchFamily="34" charset="0"/>
              </a:rPr>
              <a:t>KAYITLAR</a:t>
            </a:r>
          </a:p>
          <a:p>
            <a:pPr algn="ctr"/>
            <a:r>
              <a:rPr lang="tr-TR" sz="2400" dirty="0">
                <a:solidFill>
                  <a:srgbClr val="FF0000"/>
                </a:solidFill>
                <a:latin typeface="Franklin Gothic Heavy" panose="020B0903020102020204" pitchFamily="34" charset="0"/>
              </a:rPr>
              <a:t>YIL BOYU DEVAM EDER !</a:t>
            </a:r>
          </a:p>
        </p:txBody>
      </p:sp>
    </p:spTree>
    <p:extLst>
      <p:ext uri="{BB962C8B-B14F-4D97-AF65-F5344CB8AC3E}">
        <p14:creationId xmlns:p14="http://schemas.microsoft.com/office/powerpoint/2010/main" val="38504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8574" y="1246909"/>
            <a:ext cx="11283351" cy="5237017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0"/>
              </a:spcBef>
              <a:buClr>
                <a:srgbClr val="A53010"/>
              </a:buClr>
              <a:buNone/>
            </a:pPr>
            <a:r>
              <a:rPr lang="tr-TR" sz="2200" b="1" dirty="0" smtClean="0">
                <a:solidFill>
                  <a:srgbClr val="0070C0"/>
                </a:solidFill>
                <a:ea typeface="Cambria" panose="02040503050406030204" pitchFamily="18" charset="0"/>
              </a:rPr>
              <a:t>USTALIK TELAFİ PROGRAMI</a:t>
            </a:r>
          </a:p>
          <a:p>
            <a:pPr marL="0" indent="0" algn="ctr" defTabSz="457200">
              <a:lnSpc>
                <a:spcPct val="120000"/>
              </a:lnSpc>
              <a:spcBef>
                <a:spcPts val="0"/>
              </a:spcBef>
              <a:buClr>
                <a:srgbClr val="A53010"/>
              </a:buClr>
              <a:buNone/>
            </a:pPr>
            <a:r>
              <a:rPr lang="tr-TR" sz="2200" b="1" dirty="0" smtClean="0">
                <a:solidFill>
                  <a:srgbClr val="0070C0"/>
                </a:solidFill>
                <a:ea typeface="Cambria" panose="02040503050406030204" pitchFamily="18" charset="0"/>
              </a:rPr>
              <a:t>(13.10.2021 </a:t>
            </a:r>
            <a:r>
              <a:rPr lang="tr-TR" sz="2200" b="1" dirty="0">
                <a:solidFill>
                  <a:srgbClr val="0070C0"/>
                </a:solidFill>
                <a:ea typeface="Cambria" panose="02040503050406030204" pitchFamily="18" charset="0"/>
              </a:rPr>
              <a:t>tarihli ve </a:t>
            </a:r>
            <a:r>
              <a:rPr lang="tr-TR" sz="2200" b="1" dirty="0" smtClean="0">
                <a:solidFill>
                  <a:srgbClr val="0070C0"/>
                </a:solidFill>
                <a:ea typeface="Cambria" panose="02040503050406030204" pitchFamily="18" charset="0"/>
              </a:rPr>
              <a:t>34541388 sayılı yazı)</a:t>
            </a: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sz="2200" b="1" dirty="0" smtClean="0"/>
              <a:t> En az lise mezunu olanlar kayıt olabilir.</a:t>
            </a:r>
            <a:endParaRPr lang="tr-TR" altLang="tr-TR" sz="2200" b="1" dirty="0"/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sz="2200" b="1" dirty="0" smtClean="0"/>
              <a:t> </a:t>
            </a:r>
            <a:r>
              <a:rPr lang="tr-TR" altLang="tr-TR" sz="2200" b="1" dirty="0"/>
              <a:t>Programın süresi ilgili alan/dalın çerçeve </a:t>
            </a:r>
            <a:r>
              <a:rPr lang="tr-TR" altLang="tr-TR" sz="2200" b="1" dirty="0" smtClean="0"/>
              <a:t>öğretim </a:t>
            </a:r>
            <a:r>
              <a:rPr lang="tr-TR" altLang="tr-TR" sz="2200" b="1" dirty="0"/>
              <a:t>programında belirtilen süre kadar olup </a:t>
            </a:r>
            <a:r>
              <a:rPr lang="tr-TR" altLang="tr-TR" sz="2200" b="1" dirty="0" smtClean="0"/>
              <a:t>en fazla </a:t>
            </a:r>
            <a:r>
              <a:rPr lang="tr-TR" altLang="tr-TR" sz="2200" b="1" dirty="0"/>
              <a:t>27 hafta olarak </a:t>
            </a:r>
            <a:r>
              <a:rPr lang="tr-TR" altLang="tr-TR" sz="2200" b="1" dirty="0" smtClean="0"/>
              <a:t>uygulanacaktır.</a:t>
            </a: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sz="2200" b="1" dirty="0" smtClean="0"/>
              <a:t> Programın eğitim içeriğinin </a:t>
            </a:r>
            <a:r>
              <a:rPr lang="tr-TR" altLang="tr-TR" sz="2200" b="1" dirty="0"/>
              <a:t>tamamı </a:t>
            </a:r>
            <a:r>
              <a:rPr lang="tr-TR" altLang="tr-TR" sz="2200" b="1" dirty="0" smtClean="0"/>
              <a:t>işletmelerde </a:t>
            </a:r>
            <a:r>
              <a:rPr lang="tr-TR" altLang="tr-TR" sz="2200" b="1" dirty="0"/>
              <a:t>yapılacaktır</a:t>
            </a:r>
            <a:r>
              <a:rPr lang="tr-TR" altLang="tr-TR" sz="2200" b="1" dirty="0" smtClean="0"/>
              <a:t>.</a:t>
            </a: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sz="2200" b="1" dirty="0"/>
              <a:t> </a:t>
            </a:r>
            <a:r>
              <a:rPr lang="tr-TR" altLang="tr-TR" sz="2200" b="1" dirty="0" smtClean="0"/>
              <a:t>Eğitime </a:t>
            </a:r>
            <a:r>
              <a:rPr lang="tr-TR" altLang="tr-TR" sz="2200" b="1" dirty="0"/>
              <a:t>bir </a:t>
            </a:r>
            <a:r>
              <a:rPr lang="tr-TR" altLang="tr-TR" sz="2200" b="1" dirty="0" smtClean="0"/>
              <a:t>işletme </a:t>
            </a:r>
            <a:r>
              <a:rPr lang="tr-TR" altLang="tr-TR" sz="2200" b="1" dirty="0"/>
              <a:t>ile </a:t>
            </a:r>
            <a:r>
              <a:rPr lang="tr-TR" altLang="tr-TR" sz="2200" b="1" dirty="0" smtClean="0"/>
              <a:t>sözleşme </a:t>
            </a:r>
            <a:r>
              <a:rPr lang="tr-TR" altLang="tr-TR" sz="2200" b="1" dirty="0"/>
              <a:t>yapılması akabinde </a:t>
            </a:r>
            <a:r>
              <a:rPr lang="tr-TR" altLang="tr-TR" sz="2200" b="1" dirty="0" smtClean="0"/>
              <a:t>başlanacaktır.</a:t>
            </a: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sz="2200" b="1" dirty="0"/>
              <a:t> </a:t>
            </a:r>
            <a:r>
              <a:rPr lang="tr-TR" altLang="tr-TR" sz="2200" b="1" dirty="0" smtClean="0"/>
              <a:t>Eğitim </a:t>
            </a:r>
            <a:r>
              <a:rPr lang="tr-TR" altLang="tr-TR" sz="2200" b="1" dirty="0"/>
              <a:t>sonunda </a:t>
            </a:r>
            <a:r>
              <a:rPr lang="tr-TR" altLang="tr-TR" sz="2200" b="1" dirty="0" smtClean="0"/>
              <a:t>başarılı </a:t>
            </a:r>
            <a:r>
              <a:rPr lang="tr-TR" altLang="tr-TR" sz="2200" b="1" dirty="0"/>
              <a:t>olanlara Ustalık Belgesi düzenlenecektir</a:t>
            </a:r>
            <a:r>
              <a:rPr lang="tr-TR" altLang="tr-TR" sz="2200" b="1" dirty="0" smtClean="0"/>
              <a:t>.</a:t>
            </a: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sz="2200" b="1" dirty="0"/>
              <a:t> </a:t>
            </a:r>
            <a:r>
              <a:rPr lang="tr-TR" altLang="tr-TR" sz="2200" b="1" dirty="0" smtClean="0"/>
              <a:t>Program 97 meslek dalında uygulanmaya başlanmıştır.</a:t>
            </a: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sz="2200" b="1" dirty="0"/>
              <a:t> </a:t>
            </a:r>
            <a:r>
              <a:rPr lang="tr-TR" altLang="tr-TR" sz="2200" b="1" dirty="0" smtClean="0"/>
              <a:t>İlgili alan/dallara ait </a:t>
            </a:r>
            <a:r>
              <a:rPr lang="tr-TR" altLang="tr-TR" sz="2200" b="1" dirty="0"/>
              <a:t>U</a:t>
            </a:r>
            <a:r>
              <a:rPr lang="tr-TR" altLang="tr-TR" sz="2200" b="1" dirty="0" smtClean="0"/>
              <a:t>stalık Telafi Programı Çerçeve Öğretim Programlarına </a:t>
            </a:r>
            <a:r>
              <a:rPr lang="tr-TR" altLang="tr-TR" sz="2200" b="1" dirty="0" smtClean="0">
                <a:solidFill>
                  <a:srgbClr val="FF0000"/>
                </a:solidFill>
              </a:rPr>
              <a:t>meslek.eba.gov.tr</a:t>
            </a:r>
            <a:r>
              <a:rPr lang="tr-TR" altLang="tr-TR" sz="2200" b="1" dirty="0" smtClean="0"/>
              <a:t> internet sayfasından ulaşılabilir.</a:t>
            </a:r>
          </a:p>
        </p:txBody>
      </p:sp>
    </p:spTree>
    <p:extLst>
      <p:ext uri="{BB962C8B-B14F-4D97-AF65-F5344CB8AC3E}">
        <p14:creationId xmlns:p14="http://schemas.microsoft.com/office/powerpoint/2010/main" val="4228399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8574" y="1246909"/>
            <a:ext cx="11283351" cy="5237017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None/>
            </a:pPr>
            <a:r>
              <a:rPr lang="tr-TR" sz="2400" b="1" dirty="0" smtClean="0">
                <a:solidFill>
                  <a:srgbClr val="0070C0"/>
                </a:solidFill>
              </a:rPr>
              <a:t>ÖĞRENCİNİN SOSYAL VE MALİ HAKLARI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sz="2400" b="1" dirty="0" smtClean="0"/>
              <a:t> İşletmeler öğrenciye, asgari ücretin net tutarının %30 undan az olmayacak şekilde ücret ödemek zorundadır. </a:t>
            </a:r>
            <a:r>
              <a:rPr lang="tr-TR" altLang="tr-TR" sz="2400" b="1" u="sng" dirty="0">
                <a:solidFill>
                  <a:srgbClr val="FF0000"/>
                </a:solidFill>
              </a:rPr>
              <a:t>(2021 Yılı için 767,28 TL</a:t>
            </a:r>
            <a:r>
              <a:rPr lang="tr-TR" altLang="tr-TR" sz="2400" b="1" u="sng" dirty="0" smtClean="0">
                <a:solidFill>
                  <a:srgbClr val="FF0000"/>
                </a:solidFill>
              </a:rPr>
              <a:t>.)</a:t>
            </a: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sz="2400" b="1" dirty="0"/>
              <a:t> </a:t>
            </a:r>
            <a:r>
              <a:rPr lang="tr-TR" altLang="tr-TR" sz="2400" b="1" dirty="0" smtClean="0"/>
              <a:t>TBMM Genel Kurulunda görüşülen Kanun teklifinin yasalaşması durumunda; İşletmeler:</a:t>
            </a: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</a:pPr>
            <a:r>
              <a:rPr lang="tr-TR" altLang="tr-TR" sz="2400" b="1" dirty="0" smtClean="0"/>
              <a:t>Mesleki eğitim merkezi programı 9, 10 ve 11. sınıf öğrencilerine asgari ücretin %30’undan,</a:t>
            </a:r>
            <a:endParaRPr lang="tr-TR" altLang="tr-TR" sz="2400" b="1" dirty="0"/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</a:pPr>
            <a:r>
              <a:rPr lang="tr-TR" altLang="tr-TR" sz="2400" b="1" dirty="0" smtClean="0"/>
              <a:t>Mesleki </a:t>
            </a:r>
            <a:r>
              <a:rPr lang="tr-TR" altLang="tr-TR" sz="2400" b="1" dirty="0"/>
              <a:t>eğitim merkezi programı </a:t>
            </a:r>
            <a:r>
              <a:rPr lang="tr-TR" altLang="tr-TR" sz="2400" b="1" dirty="0" smtClean="0"/>
              <a:t>12. </a:t>
            </a:r>
            <a:r>
              <a:rPr lang="tr-TR" altLang="tr-TR" sz="2400" b="1" dirty="0"/>
              <a:t>sınıf öğrencilerine </a:t>
            </a:r>
            <a:r>
              <a:rPr lang="tr-TR" altLang="tr-TR" sz="2400" b="1" dirty="0" smtClean="0"/>
              <a:t>ise asgari </a:t>
            </a:r>
            <a:r>
              <a:rPr lang="tr-TR" altLang="tr-TR" sz="2400" b="1" dirty="0"/>
              <a:t>ücretin </a:t>
            </a:r>
            <a:r>
              <a:rPr lang="tr-TR" altLang="tr-TR" sz="2400" b="1" dirty="0" smtClean="0"/>
              <a:t>%50’sinden,</a:t>
            </a:r>
          </a:p>
          <a:p>
            <a:pPr marL="0" indent="0"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sz="2400" b="1" dirty="0" smtClean="0"/>
              <a:t>az olmayacak şekilde ücret ödeyeceklerdir.</a:t>
            </a:r>
            <a:endParaRPr lang="tr-TR" altLang="tr-TR" sz="2400" b="1" dirty="0"/>
          </a:p>
        </p:txBody>
      </p:sp>
      <p:sp>
        <p:nvSpPr>
          <p:cNvPr id="6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851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8574" y="1246909"/>
            <a:ext cx="11283351" cy="5237017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None/>
            </a:pPr>
            <a:r>
              <a:rPr lang="tr-TR" b="1" dirty="0" smtClean="0">
                <a:solidFill>
                  <a:srgbClr val="0070C0"/>
                </a:solidFill>
              </a:rPr>
              <a:t>İŞLETMEYE FAYDALARI NELERDİR?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>
                <a:solidFill>
                  <a:srgbClr val="0070C0"/>
                </a:solidFill>
              </a:rPr>
              <a:t> </a:t>
            </a:r>
            <a:r>
              <a:rPr lang="tr-TR" altLang="tr-TR" b="1" dirty="0" smtClean="0"/>
              <a:t>Eğitim süresince öğrencinin SGK (</a:t>
            </a:r>
            <a:r>
              <a:rPr lang="tr-TR" altLang="tr-TR" b="1" dirty="0"/>
              <a:t>İş kazası ve meslek hastalığı ile Genel Sağlık </a:t>
            </a:r>
            <a:r>
              <a:rPr lang="tr-TR" altLang="tr-TR" b="1" dirty="0" smtClean="0"/>
              <a:t>Sigortası) primleri devlet tarafından karşılanır.</a:t>
            </a:r>
            <a:endParaRPr lang="tr-TR" altLang="tr-TR" b="1" dirty="0"/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/>
              <a:t> </a:t>
            </a:r>
            <a:r>
              <a:rPr lang="tr-TR" altLang="tr-TR" b="1" dirty="0" smtClean="0"/>
              <a:t>Devlet Katkısı </a:t>
            </a:r>
            <a:r>
              <a:rPr lang="tr-TR" altLang="tr-TR" b="1" dirty="0"/>
              <a:t>(TBMM </a:t>
            </a:r>
            <a:r>
              <a:rPr lang="tr-TR" altLang="tr-TR" b="1" dirty="0" smtClean="0"/>
              <a:t>Genel Kurulunda görüşülmektedir.)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/>
              <a:t> TBMM Genel Kurulunda görüşülen Kanun teklifinin yasalaşması durumunda; </a:t>
            </a:r>
            <a:r>
              <a:rPr lang="tr-TR" altLang="tr-TR" b="1" dirty="0" smtClean="0"/>
              <a:t>mesleki eğitim merkezi programına kayıtlı 9, 10, 11 ve 12. sınıf öğrencilerine ödenecek ücretin TAMAMI DEVLET KATKISI olarak işletmeye geri ödenecektir.</a:t>
            </a: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4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140900" y="1246909"/>
            <a:ext cx="11898700" cy="5237017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None/>
            </a:pPr>
            <a:r>
              <a:rPr lang="tr-TR" b="1" dirty="0">
                <a:solidFill>
                  <a:srgbClr val="0070C0"/>
                </a:solidFill>
              </a:rPr>
              <a:t>USTA ÖĞRETİCİLİK BELGESİ (İş Pedagojisi Kursu)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>
                <a:solidFill>
                  <a:srgbClr val="FF0000"/>
                </a:solidFill>
              </a:rPr>
              <a:t> </a:t>
            </a:r>
            <a:r>
              <a:rPr lang="tr-TR" altLang="tr-TR" sz="2400" b="1" dirty="0" smtClean="0">
                <a:solidFill>
                  <a:srgbClr val="FF0000"/>
                </a:solidFill>
              </a:rPr>
              <a:t>İşletmeye çırak öğrenci alabilmek için işyerinde usta öğreticilik belgesine sahip usta bulunmalıdır. </a:t>
            </a:r>
            <a:r>
              <a:rPr lang="tr-TR" altLang="tr-TR" sz="2400" b="1" i="1" dirty="0" smtClean="0">
                <a:solidFill>
                  <a:srgbClr val="0070C0"/>
                </a:solidFill>
              </a:rPr>
              <a:t>(3308 sayılı Mesleki Eğitim Kanunu Madde 15)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sz="2400" b="1" dirty="0" smtClean="0"/>
              <a:t> Ustalık </a:t>
            </a:r>
            <a:r>
              <a:rPr lang="tr-TR" altLang="tr-TR" sz="2400" b="1" dirty="0"/>
              <a:t>veya işyeri açma belgesine sahip olanlar ile en az ön lisans seviyesinde mesleki eğitim almış olanlar, okul ve kurumlarca açılan </a:t>
            </a:r>
            <a:r>
              <a:rPr lang="tr-TR" altLang="tr-TR" sz="2400" b="1" dirty="0">
                <a:solidFill>
                  <a:srgbClr val="FF0000"/>
                </a:solidFill>
              </a:rPr>
              <a:t>40 saatlik </a:t>
            </a:r>
            <a:r>
              <a:rPr lang="tr-TR" altLang="tr-TR" sz="2400" b="1" dirty="0" smtClean="0"/>
              <a:t>iş </a:t>
            </a:r>
            <a:r>
              <a:rPr lang="tr-TR" altLang="tr-TR" sz="2400" b="1" dirty="0"/>
              <a:t>pedagojisi kursuna katılabilirler.</a:t>
            </a:r>
            <a:endParaRPr lang="tr-TR" altLang="tr-TR" sz="2400" b="1" dirty="0" smtClean="0">
              <a:solidFill>
                <a:srgbClr val="FF0000"/>
              </a:solidFill>
            </a:endParaRP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sz="2400" b="1" dirty="0" smtClean="0"/>
              <a:t> İş pedagojisi kursu yüz yüze veya uzaktan eğitim yoluyla yapılabilmektedir.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sz="2400" b="1" dirty="0" smtClean="0"/>
              <a:t> Kurs sonunda yapılacak sınavda başarılı olanlara usta öğreticilik belgesi düzenlenmektedir.</a:t>
            </a: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622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356799" y="1246909"/>
            <a:ext cx="11466902" cy="5237017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srgbClr val="0070C0"/>
                </a:solidFill>
              </a:rPr>
              <a:t>MESLEKİ EĞİTİM MERKEZLERİNDE</a:t>
            </a:r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b="1" dirty="0" smtClean="0"/>
              <a:t>3308 </a:t>
            </a:r>
            <a:r>
              <a:rPr lang="tr-TR" altLang="tr-TR" b="1" dirty="0"/>
              <a:t>sayılı Mesleki Eğitim Kanunu </a:t>
            </a:r>
            <a:r>
              <a:rPr lang="tr-TR" altLang="tr-TR" b="1" dirty="0" smtClean="0"/>
              <a:t>Çıraklık Eğitimi Uygulamaları Kapsamında Bulunan,</a:t>
            </a:r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sz="3200" b="1" dirty="0" smtClean="0">
                <a:solidFill>
                  <a:srgbClr val="FF0000"/>
                </a:solidFill>
              </a:rPr>
              <a:t>33 alan 181 meslek dalında</a:t>
            </a:r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sz="3200" b="1" dirty="0" smtClean="0">
                <a:solidFill>
                  <a:srgbClr val="FF0000"/>
                </a:solidFill>
              </a:rPr>
              <a:t>Kalfalık</a:t>
            </a:r>
            <a:r>
              <a:rPr lang="tr-TR" altLang="tr-TR" sz="3200" b="1" dirty="0">
                <a:solidFill>
                  <a:srgbClr val="FF0000"/>
                </a:solidFill>
              </a:rPr>
              <a:t> </a:t>
            </a:r>
            <a:r>
              <a:rPr lang="tr-TR" altLang="tr-TR" sz="3200" b="1" dirty="0" smtClean="0">
                <a:solidFill>
                  <a:srgbClr val="FF0000"/>
                </a:solidFill>
              </a:rPr>
              <a:t>Belgesi, Ustalık Belgesi ile Meslek Lisesi Diploması</a:t>
            </a:r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sz="3200" b="1" dirty="0" smtClean="0"/>
              <a:t>verilmekte olup</a:t>
            </a:r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sz="3100" b="1" dirty="0">
                <a:solidFill>
                  <a:srgbClr val="FF0000"/>
                </a:solidFill>
              </a:rPr>
              <a:t>M</a:t>
            </a:r>
            <a:r>
              <a:rPr lang="tr-TR" altLang="tr-TR" sz="3100" b="1" dirty="0" smtClean="0">
                <a:solidFill>
                  <a:srgbClr val="FF0000"/>
                </a:solidFill>
              </a:rPr>
              <a:t>ezuniyet sonrası i</a:t>
            </a:r>
            <a:r>
              <a:rPr lang="tr-TR" sz="3100" b="1" dirty="0" smtClean="0">
                <a:solidFill>
                  <a:srgbClr val="FF0000"/>
                </a:solidFill>
              </a:rPr>
              <a:t>stihdam </a:t>
            </a:r>
            <a:r>
              <a:rPr lang="tr-TR" sz="3100" b="1" dirty="0">
                <a:solidFill>
                  <a:srgbClr val="FF0000"/>
                </a:solidFill>
              </a:rPr>
              <a:t>oranı yaklaşık %90’lar </a:t>
            </a:r>
            <a:r>
              <a:rPr lang="tr-TR" sz="3100" b="1" dirty="0" smtClean="0">
                <a:solidFill>
                  <a:srgbClr val="FF0000"/>
                </a:solidFill>
              </a:rPr>
              <a:t>seviyesindedir.</a:t>
            </a:r>
            <a:endParaRPr lang="tr-TR" altLang="tr-TR" sz="3100" b="1" dirty="0" smtClean="0">
              <a:solidFill>
                <a:srgbClr val="FF0000"/>
              </a:solidFill>
            </a:endParaRP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917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2 Başlık"/>
          <p:cNvSpPr txBox="1">
            <a:spLocks/>
          </p:cNvSpPr>
          <p:nvPr/>
        </p:nvSpPr>
        <p:spPr>
          <a:xfrm>
            <a:off x="3643314" y="3824394"/>
            <a:ext cx="7219958" cy="18414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tr-TR" sz="3200" b="1" dirty="0">
              <a:solidFill>
                <a:srgbClr val="6C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3200" b="1" dirty="0" smtClean="0">
                <a:solidFill>
                  <a:srgbClr val="6C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TEŞEKKÜRLER</a:t>
            </a:r>
          </a:p>
          <a:p>
            <a:pPr algn="ctr"/>
            <a:endParaRPr lang="tr-TR" sz="3200" b="1" dirty="0" smtClean="0">
              <a:solidFill>
                <a:srgbClr val="6C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3200" b="1" dirty="0" smtClean="0">
                <a:solidFill>
                  <a:srgbClr val="6C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aydin.yavsanci@meb.gov.tr</a:t>
            </a:r>
          </a:p>
        </p:txBody>
      </p:sp>
    </p:spTree>
    <p:extLst>
      <p:ext uri="{BB962C8B-B14F-4D97-AF65-F5344CB8AC3E}">
        <p14:creationId xmlns:p14="http://schemas.microsoft.com/office/powerpoint/2010/main" val="369657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0349" y="1609725"/>
            <a:ext cx="11311301" cy="4265295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600"/>
              </a:spcBef>
              <a:buNone/>
            </a:pPr>
            <a:r>
              <a:rPr lang="tr-TR" b="1" dirty="0" smtClean="0"/>
              <a:t>9 Aralık 2016 tarihinde Resmi Gazete’ yayımlanan</a:t>
            </a: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buNone/>
            </a:pPr>
            <a:r>
              <a:rPr lang="tr-TR" b="1" dirty="0" smtClean="0"/>
              <a:t>6764 </a:t>
            </a:r>
            <a:r>
              <a:rPr lang="tr-TR" b="1" dirty="0"/>
              <a:t>sayılı K</a:t>
            </a:r>
            <a:r>
              <a:rPr lang="tr-TR" b="1" dirty="0" smtClean="0"/>
              <a:t>anun ile</a:t>
            </a: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buNone/>
            </a:pPr>
            <a:r>
              <a:rPr lang="tr-TR" b="1" dirty="0" smtClean="0"/>
              <a:t>Çıraklık </a:t>
            </a:r>
            <a:r>
              <a:rPr lang="tr-TR" b="1" dirty="0"/>
              <a:t>eğitimi zorunlu eğitim kapsamına </a:t>
            </a:r>
            <a:r>
              <a:rPr lang="tr-TR" b="1" dirty="0" smtClean="0"/>
              <a:t>alınmış ve</a:t>
            </a: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buNone/>
            </a:pPr>
            <a:r>
              <a:rPr lang="tr-TR" b="1" dirty="0">
                <a:solidFill>
                  <a:srgbClr val="FF0000"/>
                </a:solidFill>
              </a:rPr>
              <a:t>M</a:t>
            </a:r>
            <a:r>
              <a:rPr lang="tr-TR" b="1" dirty="0" smtClean="0">
                <a:solidFill>
                  <a:srgbClr val="FF0000"/>
                </a:solidFill>
              </a:rPr>
              <a:t>esleki </a:t>
            </a:r>
            <a:r>
              <a:rPr lang="tr-TR" b="1" dirty="0">
                <a:solidFill>
                  <a:srgbClr val="FF0000"/>
                </a:solidFill>
              </a:rPr>
              <a:t>E</a:t>
            </a:r>
            <a:r>
              <a:rPr lang="tr-TR" b="1" dirty="0" smtClean="0">
                <a:solidFill>
                  <a:srgbClr val="FF0000"/>
                </a:solidFill>
              </a:rPr>
              <a:t>ğitim </a:t>
            </a:r>
            <a:r>
              <a:rPr lang="tr-TR" b="1" dirty="0">
                <a:solidFill>
                  <a:srgbClr val="FF0000"/>
                </a:solidFill>
              </a:rPr>
              <a:t>M</a:t>
            </a:r>
            <a:r>
              <a:rPr lang="tr-TR" b="1" dirty="0" smtClean="0">
                <a:solidFill>
                  <a:srgbClr val="FF0000"/>
                </a:solidFill>
              </a:rPr>
              <a:t>erkezleri</a:t>
            </a: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buNone/>
            </a:pPr>
            <a:r>
              <a:rPr lang="tr-TR" b="1" dirty="0" smtClean="0">
                <a:solidFill>
                  <a:srgbClr val="FF0000"/>
                </a:solidFill>
              </a:rPr>
              <a:t>Mesleki ve Teknik </a:t>
            </a:r>
            <a:r>
              <a:rPr lang="tr-TR" b="1" dirty="0">
                <a:solidFill>
                  <a:srgbClr val="FF0000"/>
                </a:solidFill>
              </a:rPr>
              <a:t>O</a:t>
            </a:r>
            <a:r>
              <a:rPr lang="tr-TR" b="1" dirty="0" smtClean="0">
                <a:solidFill>
                  <a:srgbClr val="FF0000"/>
                </a:solidFill>
              </a:rPr>
              <a:t>rtaöğretim Kurumu</a:t>
            </a: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buNone/>
            </a:pPr>
            <a:r>
              <a:rPr lang="tr-TR" b="1" dirty="0">
                <a:solidFill>
                  <a:srgbClr val="FF0000"/>
                </a:solidFill>
              </a:rPr>
              <a:t>o</a:t>
            </a:r>
            <a:r>
              <a:rPr lang="tr-TR" b="1" dirty="0" smtClean="0">
                <a:solidFill>
                  <a:srgbClr val="FF0000"/>
                </a:solidFill>
              </a:rPr>
              <a:t>larak yapılandırılmıştır.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608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20624" y="1095469"/>
            <a:ext cx="11311301" cy="5424203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tr-TR" b="1" dirty="0" smtClean="0">
                <a:solidFill>
                  <a:srgbClr val="0070C0"/>
                </a:solidFill>
              </a:rPr>
              <a:t>1739 </a:t>
            </a:r>
            <a:r>
              <a:rPr lang="tr-TR" b="1" dirty="0">
                <a:solidFill>
                  <a:srgbClr val="0070C0"/>
                </a:solidFill>
              </a:rPr>
              <a:t>Sayılı Milli Eğitim Temel </a:t>
            </a:r>
            <a:r>
              <a:rPr lang="tr-TR" b="1" dirty="0" smtClean="0">
                <a:solidFill>
                  <a:srgbClr val="0070C0"/>
                </a:solidFill>
              </a:rPr>
              <a:t>Kanunu</a:t>
            </a: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tr-TR" b="1" dirty="0" smtClean="0">
                <a:solidFill>
                  <a:srgbClr val="0070C0"/>
                </a:solidFill>
              </a:rPr>
              <a:t>Madde </a:t>
            </a:r>
            <a:r>
              <a:rPr lang="tr-TR" b="1" dirty="0">
                <a:solidFill>
                  <a:srgbClr val="0070C0"/>
                </a:solidFill>
              </a:rPr>
              <a:t>26-</a:t>
            </a:r>
            <a:r>
              <a:rPr lang="tr-TR" b="1" dirty="0"/>
              <a:t> </a:t>
            </a:r>
            <a:r>
              <a:rPr lang="tr-TR" b="1" dirty="0">
                <a:solidFill>
                  <a:srgbClr val="FF0000"/>
                </a:solidFill>
              </a:rPr>
              <a:t>Ortaöğretim;</a:t>
            </a:r>
            <a:r>
              <a:rPr lang="tr-TR" b="1" dirty="0"/>
              <a:t> ilköğretime dayalı dört yıllık zorunlu örgün veya yaygın öğrenim veren genel, mesleki ve teknik öğretim kurumları ile </a:t>
            </a:r>
            <a:r>
              <a:rPr lang="tr-TR" b="1" dirty="0">
                <a:solidFill>
                  <a:srgbClr val="FF0000"/>
                </a:solidFill>
              </a:rPr>
              <a:t>mesleki eğitim merkezlerinin tümünü kapsar.</a:t>
            </a:r>
            <a:r>
              <a:rPr lang="tr-TR" b="1" dirty="0"/>
              <a:t> Bu okul ve kurumları bitirenlere, bitirdikleri programın özelliğine göre diploma verilir. </a:t>
            </a:r>
            <a:r>
              <a:rPr lang="tr-TR" b="1" u="sng" dirty="0"/>
              <a:t>Ancak mesleki eğitim merkezi öğrencilerinin diploma alabilmeleri için Millî Eğitim Bakanlığınca belirlenen fark derslerini tamamlaması zorunludur.</a:t>
            </a:r>
          </a:p>
        </p:txBody>
      </p:sp>
      <p:sp>
        <p:nvSpPr>
          <p:cNvPr id="6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06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6499" y="1131216"/>
            <a:ext cx="11387579" cy="5467547"/>
          </a:xfrm>
        </p:spPr>
        <p:txBody>
          <a:bodyPr>
            <a:noAutofit/>
          </a:bodyPr>
          <a:lstStyle/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b="1" dirty="0" smtClean="0"/>
              <a:t> Mesleki Eğitim Merkezinde okuyan öğrencilerden Meslek Lisesi mezunu olmak isteyenlerin almaları gereken fark dersleri Talim ve Terbiye Kurulunun 19.07.2019 tarihli ve 18 sayılı kararı ile kabul edilmiş ve 2019-2020 eğitim ve öğretim yılından itibaren </a:t>
            </a:r>
            <a:r>
              <a:rPr lang="tr-TR" b="1" dirty="0" smtClean="0">
                <a:solidFill>
                  <a:srgbClr val="FF0000"/>
                </a:solidFill>
              </a:rPr>
              <a:t>DİPLOMA PROGRAMI</a:t>
            </a:r>
            <a:r>
              <a:rPr lang="tr-TR" b="1" dirty="0" smtClean="0"/>
              <a:t> uygulanmaya başlanmıştır.</a:t>
            </a: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endParaRPr lang="tr-TR" b="1" dirty="0"/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b="1" dirty="0" smtClean="0"/>
              <a:t> </a:t>
            </a:r>
            <a:r>
              <a:rPr lang="tr-TR" b="1" dirty="0" smtClean="0">
                <a:solidFill>
                  <a:srgbClr val="0070C0"/>
                </a:solidFill>
              </a:rPr>
              <a:t>Mesleki </a:t>
            </a:r>
            <a:r>
              <a:rPr lang="tr-TR" b="1" dirty="0">
                <a:solidFill>
                  <a:srgbClr val="0070C0"/>
                </a:solidFill>
              </a:rPr>
              <a:t>eğitim </a:t>
            </a:r>
            <a:r>
              <a:rPr lang="tr-TR" b="1" dirty="0" smtClean="0">
                <a:solidFill>
                  <a:srgbClr val="0070C0"/>
                </a:solidFill>
              </a:rPr>
              <a:t>merkezlerinden önceki yıllarda </a:t>
            </a:r>
            <a:r>
              <a:rPr lang="tr-TR" b="1" dirty="0">
                <a:solidFill>
                  <a:srgbClr val="0070C0"/>
                </a:solidFill>
              </a:rPr>
              <a:t>kalfalık ve ustalık belgesi almış </a:t>
            </a:r>
            <a:r>
              <a:rPr lang="tr-TR" b="1" dirty="0" smtClean="0">
                <a:solidFill>
                  <a:srgbClr val="0070C0"/>
                </a:solidFill>
              </a:rPr>
              <a:t>olanların da fark derslerini tamamlayıp Meslek Lisesi diploması alabilmeleri için </a:t>
            </a:r>
            <a:r>
              <a:rPr lang="tr-TR" b="1" dirty="0">
                <a:solidFill>
                  <a:srgbClr val="0070C0"/>
                </a:solidFill>
              </a:rPr>
              <a:t>14.08.2020 tarihi itibariyle </a:t>
            </a:r>
            <a:r>
              <a:rPr lang="tr-TR" b="1" dirty="0" smtClean="0">
                <a:solidFill>
                  <a:srgbClr val="FF0000"/>
                </a:solidFill>
              </a:rPr>
              <a:t>TELAFİ PROGRAMI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>
                <a:solidFill>
                  <a:srgbClr val="0070C0"/>
                </a:solidFill>
              </a:rPr>
              <a:t>başlatılmıştır</a:t>
            </a:r>
            <a:r>
              <a:rPr lang="tr-TR" b="1" dirty="0" smtClean="0">
                <a:solidFill>
                  <a:srgbClr val="0070C0"/>
                </a:solidFill>
              </a:rPr>
              <a:t>.</a:t>
            </a:r>
            <a:endParaRPr lang="tr-TR" altLang="tr-TR" b="1" dirty="0">
              <a:solidFill>
                <a:srgbClr val="0070C0"/>
              </a:solidFill>
            </a:endParaRPr>
          </a:p>
        </p:txBody>
      </p:sp>
      <p:sp>
        <p:nvSpPr>
          <p:cNvPr id="6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64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prstClr val="white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245805" y="1101212"/>
            <a:ext cx="11629103" cy="525513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altLang="tr-TR" sz="2800" b="1" dirty="0" smtClean="0">
                <a:solidFill>
                  <a:srgbClr val="FF0000"/>
                </a:solidFill>
                <a:latin typeface="Cambria" pitchFamily="18" charset="0"/>
              </a:rPr>
              <a:t>MESLEKİ VE TEKNİK EĞİTİM SÜRECİ</a:t>
            </a:r>
          </a:p>
          <a:p>
            <a:pPr marL="0" indent="0" algn="ctr">
              <a:lnSpc>
                <a:spcPct val="150000"/>
              </a:lnSpc>
              <a:buNone/>
            </a:pPr>
            <a:endParaRPr lang="tr-TR" altLang="tr-TR" sz="2800" b="1" dirty="0" smtClean="0">
              <a:solidFill>
                <a:srgbClr val="FF0000"/>
              </a:solidFill>
              <a:latin typeface="Cambria" pitchFamily="18" charset="0"/>
            </a:endParaRPr>
          </a:p>
        </p:txBody>
      </p:sp>
      <p:grpSp>
        <p:nvGrpSpPr>
          <p:cNvPr id="6" name="Grup 5"/>
          <p:cNvGrpSpPr/>
          <p:nvPr/>
        </p:nvGrpSpPr>
        <p:grpSpPr>
          <a:xfrm>
            <a:off x="1897063" y="2055813"/>
            <a:ext cx="8397875" cy="4308475"/>
            <a:chOff x="2200891" y="2055813"/>
            <a:chExt cx="8397875" cy="4308475"/>
          </a:xfrm>
        </p:grpSpPr>
        <p:grpSp>
          <p:nvGrpSpPr>
            <p:cNvPr id="8" name="Grup 6"/>
            <p:cNvGrpSpPr>
              <a:grpSpLocks/>
            </p:cNvGrpSpPr>
            <p:nvPr/>
          </p:nvGrpSpPr>
          <p:grpSpPr bwMode="auto">
            <a:xfrm>
              <a:off x="2200891" y="2055813"/>
              <a:ext cx="8397875" cy="1474787"/>
              <a:chOff x="4525719" y="1476260"/>
              <a:chExt cx="4936876" cy="1698570"/>
            </a:xfrm>
          </p:grpSpPr>
          <p:sp>
            <p:nvSpPr>
              <p:cNvPr id="27" name="Dikdörtgen 26"/>
              <p:cNvSpPr/>
              <p:nvPr/>
            </p:nvSpPr>
            <p:spPr>
              <a:xfrm>
                <a:off x="4525719" y="1476260"/>
                <a:ext cx="4936876" cy="738668"/>
              </a:xfrm>
              <a:prstGeom prst="rect">
                <a:avLst/>
              </a:prstGeom>
              <a:solidFill>
                <a:srgbClr val="3E76D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2000" kern="0" dirty="0" smtClean="0">
                    <a:solidFill>
                      <a:prstClr val="white"/>
                    </a:solidFill>
                    <a:latin typeface="Cambria" panose="02040503050406030204" pitchFamily="18" charset="0"/>
                    <a:cs typeface="Arial"/>
                  </a:rPr>
                  <a:t>Anadolu Teknik Programı ve Anadolu Meslek Programı</a:t>
                </a:r>
                <a:endParaRPr lang="tr-TR" sz="2000" kern="0" dirty="0">
                  <a:solidFill>
                    <a:prstClr val="white"/>
                  </a:solidFill>
                  <a:latin typeface="Cambria" panose="02040503050406030204" pitchFamily="18" charset="0"/>
                  <a:cs typeface="Arial"/>
                </a:endParaRPr>
              </a:p>
            </p:txBody>
          </p:sp>
          <p:sp>
            <p:nvSpPr>
              <p:cNvPr id="28" name="Dikdörtgen 27"/>
              <p:cNvSpPr/>
              <p:nvPr/>
            </p:nvSpPr>
            <p:spPr>
              <a:xfrm>
                <a:off x="5514027" y="2432505"/>
                <a:ext cx="904317" cy="738668"/>
              </a:xfrm>
              <a:prstGeom prst="rect">
                <a:avLst/>
              </a:prstGeom>
              <a:solidFill>
                <a:srgbClr val="3E76D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400" kern="0" dirty="0">
                    <a:solidFill>
                      <a:prstClr val="white"/>
                    </a:solidFill>
                    <a:latin typeface="Cambria" panose="02040503050406030204" pitchFamily="18" charset="0"/>
                    <a:cs typeface="Arial"/>
                  </a:rPr>
                  <a:t>10. Sınıf </a:t>
                </a: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400" kern="0" dirty="0">
                    <a:solidFill>
                      <a:prstClr val="white"/>
                    </a:solidFill>
                    <a:latin typeface="Cambria" panose="02040503050406030204" pitchFamily="18" charset="0"/>
                    <a:cs typeface="Arial"/>
                  </a:rPr>
                  <a:t>Dal Eğitimi</a:t>
                </a:r>
              </a:p>
            </p:txBody>
          </p:sp>
          <p:sp>
            <p:nvSpPr>
              <p:cNvPr id="29" name="Dikdörtgen 28"/>
              <p:cNvSpPr/>
              <p:nvPr/>
            </p:nvSpPr>
            <p:spPr>
              <a:xfrm>
                <a:off x="6576996" y="2436162"/>
                <a:ext cx="904316" cy="738668"/>
              </a:xfrm>
              <a:prstGeom prst="rect">
                <a:avLst/>
              </a:prstGeom>
              <a:solidFill>
                <a:srgbClr val="3E76D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400" kern="0" dirty="0">
                    <a:solidFill>
                      <a:prstClr val="white"/>
                    </a:solidFill>
                    <a:latin typeface="Cambria" panose="02040503050406030204" pitchFamily="18" charset="0"/>
                    <a:cs typeface="Arial"/>
                  </a:rPr>
                  <a:t>11. Sınıf </a:t>
                </a: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400" kern="0" dirty="0">
                    <a:solidFill>
                      <a:prstClr val="white"/>
                    </a:solidFill>
                    <a:latin typeface="Cambria" panose="02040503050406030204" pitchFamily="18" charset="0"/>
                    <a:cs typeface="Arial"/>
                  </a:rPr>
                  <a:t>Dal Eğitimi</a:t>
                </a:r>
              </a:p>
            </p:txBody>
          </p:sp>
          <p:grpSp>
            <p:nvGrpSpPr>
              <p:cNvPr id="30" name="Grup 11"/>
              <p:cNvGrpSpPr>
                <a:grpSpLocks/>
              </p:cNvGrpSpPr>
              <p:nvPr/>
            </p:nvGrpSpPr>
            <p:grpSpPr bwMode="auto">
              <a:xfrm>
                <a:off x="5320673" y="2801839"/>
                <a:ext cx="2290887" cy="13676"/>
                <a:chOff x="5320673" y="2801839"/>
                <a:chExt cx="2290887" cy="13676"/>
              </a:xfrm>
            </p:grpSpPr>
            <p:cxnSp>
              <p:nvCxnSpPr>
                <p:cNvPr id="32" name="Düz Ok Bağlayıcısı 14"/>
                <p:cNvCxnSpPr>
                  <a:cxnSpLocks noChangeShapeType="1"/>
                  <a:stCxn id="28" idx="3"/>
                  <a:endCxn id="29" idx="1"/>
                </p:cNvCxnSpPr>
                <p:nvPr/>
              </p:nvCxnSpPr>
              <p:spPr bwMode="auto">
                <a:xfrm>
                  <a:off x="6418089" y="2801839"/>
                  <a:ext cx="158981" cy="3657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0070C0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3" name="Düz Ok Bağlayıcısı 15"/>
                <p:cNvCxnSpPr>
                  <a:cxnSpLocks noChangeShapeType="1"/>
                  <a:endCxn id="31" idx="1"/>
                </p:cNvCxnSpPr>
                <p:nvPr/>
              </p:nvCxnSpPr>
              <p:spPr bwMode="auto">
                <a:xfrm flipV="1">
                  <a:off x="7471311" y="2801839"/>
                  <a:ext cx="140249" cy="13676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0070C0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4" name="Dirsek Bağlayıcısı 17"/>
                <p:cNvCxnSpPr>
                  <a:cxnSpLocks noChangeShapeType="1"/>
                </p:cNvCxnSpPr>
                <p:nvPr/>
              </p:nvCxnSpPr>
              <p:spPr bwMode="auto">
                <a:xfrm>
                  <a:off x="5320673" y="2808771"/>
                  <a:ext cx="225700" cy="1"/>
                </a:xfrm>
                <a:prstGeom prst="bentConnector3">
                  <a:avLst>
                    <a:gd name="adj1" fmla="val 50000"/>
                  </a:avLst>
                </a:prstGeom>
                <a:noFill/>
                <a:ln w="38100" algn="ctr">
                  <a:solidFill>
                    <a:srgbClr val="0070C0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31" name="Dikdörtgen 30"/>
              <p:cNvSpPr/>
              <p:nvPr/>
            </p:nvSpPr>
            <p:spPr>
              <a:xfrm>
                <a:off x="7611966" y="2432505"/>
                <a:ext cx="903383" cy="738668"/>
              </a:xfrm>
              <a:prstGeom prst="rect">
                <a:avLst/>
              </a:prstGeom>
              <a:solidFill>
                <a:srgbClr val="3E76D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400" kern="0" dirty="0">
                    <a:solidFill>
                      <a:prstClr val="white"/>
                    </a:solidFill>
                    <a:latin typeface="Cambria" panose="02040503050406030204" pitchFamily="18" charset="0"/>
                    <a:cs typeface="Arial"/>
                  </a:rPr>
                  <a:t>12. Sınıf </a:t>
                </a: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400" kern="0" dirty="0">
                    <a:solidFill>
                      <a:prstClr val="white"/>
                    </a:solidFill>
                    <a:latin typeface="Cambria" panose="02040503050406030204" pitchFamily="18" charset="0"/>
                    <a:cs typeface="Arial"/>
                  </a:rPr>
                  <a:t>Dal Eğitimi</a:t>
                </a:r>
              </a:p>
            </p:txBody>
          </p:sp>
        </p:grpSp>
        <p:cxnSp>
          <p:nvCxnSpPr>
            <p:cNvPr id="9" name="Düz Ok Bağlayıcısı 22"/>
            <p:cNvCxnSpPr>
              <a:cxnSpLocks noChangeShapeType="1"/>
            </p:cNvCxnSpPr>
            <p:nvPr/>
          </p:nvCxnSpPr>
          <p:spPr bwMode="auto">
            <a:xfrm>
              <a:off x="7182466" y="5126038"/>
              <a:ext cx="296862" cy="0"/>
            </a:xfrm>
            <a:prstGeom prst="straightConnector1">
              <a:avLst/>
            </a:prstGeom>
            <a:noFill/>
            <a:ln w="38100" algn="ctr">
              <a:solidFill>
                <a:srgbClr val="00B0F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Düz Ok Bağlayıcısı 27"/>
            <p:cNvCxnSpPr>
              <a:cxnSpLocks noChangeShapeType="1"/>
            </p:cNvCxnSpPr>
            <p:nvPr/>
          </p:nvCxnSpPr>
          <p:spPr bwMode="auto">
            <a:xfrm>
              <a:off x="3739178" y="5167313"/>
              <a:ext cx="236538" cy="0"/>
            </a:xfrm>
            <a:prstGeom prst="straightConnector1">
              <a:avLst/>
            </a:prstGeom>
            <a:noFill/>
            <a:ln w="38100" algn="ctr">
              <a:solidFill>
                <a:srgbClr val="00B0F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Dikdörtgen 10"/>
            <p:cNvSpPr/>
            <p:nvPr/>
          </p:nvSpPr>
          <p:spPr>
            <a:xfrm>
              <a:off x="2223116" y="4003675"/>
              <a:ext cx="8375650" cy="639763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2000" kern="0" dirty="0">
                  <a:solidFill>
                    <a:schemeClr val="bg1"/>
                  </a:solidFill>
                  <a:latin typeface="Cambria" panose="02040503050406030204" pitchFamily="18" charset="0"/>
                  <a:cs typeface="Arial"/>
                </a:rPr>
                <a:t>Mesleki Eğitim Merkezi Programı</a:t>
              </a:r>
            </a:p>
          </p:txBody>
        </p:sp>
        <p:sp>
          <p:nvSpPr>
            <p:cNvPr id="12" name="Dikdörtgen 11"/>
            <p:cNvSpPr/>
            <p:nvPr/>
          </p:nvSpPr>
          <p:spPr>
            <a:xfrm>
              <a:off x="9282728" y="2886075"/>
              <a:ext cx="1233488" cy="641350"/>
            </a:xfrm>
            <a:prstGeom prst="rect">
              <a:avLst/>
            </a:prstGeom>
            <a:solidFill>
              <a:srgbClr val="3E76D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2000" kern="0" dirty="0">
                  <a:solidFill>
                    <a:prstClr val="white"/>
                  </a:solidFill>
                  <a:latin typeface="Cambria" panose="02040503050406030204" pitchFamily="18" charset="0"/>
                  <a:cs typeface="Arial"/>
                </a:rPr>
                <a:t>Diploma</a:t>
              </a:r>
              <a:endParaRPr lang="tr-TR" sz="1400" kern="0" dirty="0">
                <a:solidFill>
                  <a:prstClr val="white"/>
                </a:solidFill>
                <a:latin typeface="Cambria" panose="02040503050406030204" pitchFamily="18" charset="0"/>
                <a:cs typeface="Arial"/>
              </a:endParaRPr>
            </a:p>
          </p:txBody>
        </p:sp>
        <p:sp>
          <p:nvSpPr>
            <p:cNvPr id="13" name="Dikdörtgen 32"/>
            <p:cNvSpPr/>
            <p:nvPr/>
          </p:nvSpPr>
          <p:spPr>
            <a:xfrm>
              <a:off x="6741141" y="5684838"/>
              <a:ext cx="1177925" cy="67945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kern="0" dirty="0">
                  <a:solidFill>
                    <a:prstClr val="white"/>
                  </a:solidFill>
                  <a:latin typeface="Cambria" panose="02040503050406030204" pitchFamily="18" charset="0"/>
                  <a:cs typeface="Arial"/>
                </a:rPr>
                <a:t>Kalfalık Belgesi</a:t>
              </a:r>
            </a:p>
          </p:txBody>
        </p:sp>
        <p:cxnSp>
          <p:nvCxnSpPr>
            <p:cNvPr id="14" name="Düz Ok Bağlayıcısı 35"/>
            <p:cNvCxnSpPr>
              <a:cxnSpLocks noChangeShapeType="1"/>
              <a:endCxn id="13" idx="0"/>
            </p:cNvCxnSpPr>
            <p:nvPr/>
          </p:nvCxnSpPr>
          <p:spPr bwMode="auto">
            <a:xfrm>
              <a:off x="7317403" y="5126038"/>
              <a:ext cx="12700" cy="558800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prstDash val="sysDot"/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Dikdörtgen 14"/>
            <p:cNvSpPr/>
            <p:nvPr/>
          </p:nvSpPr>
          <p:spPr bwMode="auto">
            <a:xfrm>
              <a:off x="2200891" y="2897188"/>
              <a:ext cx="1538287" cy="641350"/>
            </a:xfrm>
            <a:prstGeom prst="rect">
              <a:avLst/>
            </a:prstGeom>
            <a:solidFill>
              <a:srgbClr val="3E76D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1400" kern="0" dirty="0">
                  <a:solidFill>
                    <a:prstClr val="white"/>
                  </a:solidFill>
                  <a:latin typeface="Cambria" panose="02040503050406030204" pitchFamily="18" charset="0"/>
                  <a:cs typeface="Arial"/>
                </a:rPr>
                <a:t>9. Sınıf 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1400" kern="0" dirty="0">
                  <a:solidFill>
                    <a:prstClr val="white"/>
                  </a:solidFill>
                  <a:latin typeface="Cambria" panose="02040503050406030204" pitchFamily="18" charset="0"/>
                  <a:cs typeface="Arial"/>
                </a:rPr>
                <a:t>Alan Eğitimi</a:t>
              </a:r>
            </a:p>
          </p:txBody>
        </p:sp>
        <p:cxnSp>
          <p:nvCxnSpPr>
            <p:cNvPr id="16" name="Düz Ok Bağlayıcısı 15"/>
            <p:cNvCxnSpPr>
              <a:cxnSpLocks noChangeShapeType="1"/>
            </p:cNvCxnSpPr>
            <p:nvPr/>
          </p:nvCxnSpPr>
          <p:spPr bwMode="auto">
            <a:xfrm flipV="1">
              <a:off x="6580803" y="5167313"/>
              <a:ext cx="331788" cy="6350"/>
            </a:xfrm>
            <a:prstGeom prst="straightConnector1">
              <a:avLst/>
            </a:prstGeom>
            <a:noFill/>
            <a:ln w="38100" algn="ctr">
              <a:solidFill>
                <a:srgbClr val="76717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Dikdörtgen 16"/>
            <p:cNvSpPr/>
            <p:nvPr/>
          </p:nvSpPr>
          <p:spPr>
            <a:xfrm>
              <a:off x="8601691" y="5683250"/>
              <a:ext cx="1177925" cy="67945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 kern="0" dirty="0">
                <a:solidFill>
                  <a:prstClr val="white"/>
                </a:solidFill>
                <a:latin typeface="Cambria" panose="02040503050406030204" pitchFamily="18" charset="0"/>
                <a:cs typeface="Arial"/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kern="0" dirty="0">
                  <a:solidFill>
                    <a:prstClr val="white"/>
                  </a:solidFill>
                  <a:latin typeface="Cambria" panose="02040503050406030204" pitchFamily="18" charset="0"/>
                  <a:cs typeface="Arial"/>
                </a:rPr>
                <a:t>Ustalık Belgesi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 kern="0" dirty="0">
                <a:solidFill>
                  <a:prstClr val="white"/>
                </a:solidFill>
                <a:latin typeface="Cambria" panose="02040503050406030204" pitchFamily="18" charset="0"/>
                <a:cs typeface="Arial"/>
              </a:endParaRPr>
            </a:p>
          </p:txBody>
        </p:sp>
        <p:sp>
          <p:nvSpPr>
            <p:cNvPr id="18" name="Dikdörtgen 17"/>
            <p:cNvSpPr/>
            <p:nvPr/>
          </p:nvSpPr>
          <p:spPr bwMode="auto">
            <a:xfrm>
              <a:off x="2200891" y="4794250"/>
              <a:ext cx="1538287" cy="64135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1400" kern="0" dirty="0">
                  <a:solidFill>
                    <a:prstClr val="white"/>
                  </a:solidFill>
                  <a:latin typeface="Cambria" panose="02040503050406030204" pitchFamily="18" charset="0"/>
                  <a:cs typeface="Arial"/>
                </a:rPr>
                <a:t>9. Sınıf 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1400" kern="0" dirty="0">
                  <a:solidFill>
                    <a:prstClr val="white"/>
                  </a:solidFill>
                  <a:latin typeface="Cambria" panose="02040503050406030204" pitchFamily="18" charset="0"/>
                  <a:cs typeface="Arial"/>
                </a:rPr>
                <a:t>Dal Eğitimi</a:t>
              </a:r>
            </a:p>
          </p:txBody>
        </p:sp>
        <p:sp>
          <p:nvSpPr>
            <p:cNvPr id="19" name="Dikdörtgen 18"/>
            <p:cNvSpPr/>
            <p:nvPr/>
          </p:nvSpPr>
          <p:spPr bwMode="auto">
            <a:xfrm>
              <a:off x="3937616" y="4794250"/>
              <a:ext cx="1536700" cy="64135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1400" kern="0" dirty="0">
                  <a:solidFill>
                    <a:prstClr val="white"/>
                  </a:solidFill>
                  <a:latin typeface="Cambria" panose="02040503050406030204" pitchFamily="18" charset="0"/>
                  <a:cs typeface="Arial"/>
                </a:rPr>
                <a:t>10. Sınıf 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1400" kern="0" dirty="0">
                  <a:solidFill>
                    <a:prstClr val="white"/>
                  </a:solidFill>
                  <a:latin typeface="Cambria" panose="02040503050406030204" pitchFamily="18" charset="0"/>
                  <a:cs typeface="Arial"/>
                </a:rPr>
                <a:t>Dal Eğitimi</a:t>
              </a:r>
            </a:p>
          </p:txBody>
        </p:sp>
        <p:cxnSp>
          <p:nvCxnSpPr>
            <p:cNvPr id="20" name="Düz Ok Bağlayıcısı 14"/>
            <p:cNvCxnSpPr>
              <a:cxnSpLocks noChangeShapeType="1"/>
            </p:cNvCxnSpPr>
            <p:nvPr/>
          </p:nvCxnSpPr>
          <p:spPr bwMode="auto">
            <a:xfrm>
              <a:off x="5455266" y="5106988"/>
              <a:ext cx="271462" cy="3175"/>
            </a:xfrm>
            <a:prstGeom prst="straightConnector1">
              <a:avLst/>
            </a:prstGeom>
            <a:noFill/>
            <a:ln w="38100" algn="ctr">
              <a:solidFill>
                <a:srgbClr val="00B0F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Dikdörtgen 20"/>
            <p:cNvSpPr/>
            <p:nvPr/>
          </p:nvSpPr>
          <p:spPr bwMode="auto">
            <a:xfrm>
              <a:off x="5707678" y="4797425"/>
              <a:ext cx="1536700" cy="64135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1400" kern="0" dirty="0">
                  <a:solidFill>
                    <a:prstClr val="white"/>
                  </a:solidFill>
                  <a:latin typeface="Cambria" panose="02040503050406030204" pitchFamily="18" charset="0"/>
                  <a:cs typeface="Arial"/>
                </a:rPr>
                <a:t>11. Sınıf 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1400" kern="0" dirty="0">
                  <a:solidFill>
                    <a:prstClr val="white"/>
                  </a:solidFill>
                  <a:latin typeface="Cambria" panose="02040503050406030204" pitchFamily="18" charset="0"/>
                  <a:cs typeface="Arial"/>
                </a:rPr>
                <a:t>Dal Eğitimi</a:t>
              </a:r>
            </a:p>
          </p:txBody>
        </p:sp>
        <p:sp>
          <p:nvSpPr>
            <p:cNvPr id="22" name="Dikdörtgen 21"/>
            <p:cNvSpPr/>
            <p:nvPr/>
          </p:nvSpPr>
          <p:spPr bwMode="auto">
            <a:xfrm>
              <a:off x="7450753" y="4805363"/>
              <a:ext cx="1536700" cy="64135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1400" kern="0" dirty="0">
                  <a:solidFill>
                    <a:prstClr val="white"/>
                  </a:solidFill>
                  <a:latin typeface="Cambria" panose="02040503050406030204" pitchFamily="18" charset="0"/>
                  <a:cs typeface="Arial"/>
                </a:rPr>
                <a:t>12. Sınıf 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1400" kern="0" dirty="0">
                  <a:solidFill>
                    <a:prstClr val="white"/>
                  </a:solidFill>
                  <a:latin typeface="Cambria" panose="02040503050406030204" pitchFamily="18" charset="0"/>
                  <a:cs typeface="Arial"/>
                </a:rPr>
                <a:t>Dal Eğitimi</a:t>
              </a:r>
            </a:p>
          </p:txBody>
        </p:sp>
        <p:sp>
          <p:nvSpPr>
            <p:cNvPr id="23" name="Dikdörtgen 22"/>
            <p:cNvSpPr/>
            <p:nvPr/>
          </p:nvSpPr>
          <p:spPr>
            <a:xfrm>
              <a:off x="9263678" y="4797425"/>
              <a:ext cx="1233488" cy="64135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2000" kern="0" dirty="0">
                  <a:solidFill>
                    <a:prstClr val="white"/>
                  </a:solidFill>
                  <a:latin typeface="Cambria" panose="02040503050406030204" pitchFamily="18" charset="0"/>
                  <a:cs typeface="Arial"/>
                </a:rPr>
                <a:t>Diploma</a:t>
              </a:r>
              <a:endParaRPr lang="tr-TR" sz="1400" kern="0" dirty="0">
                <a:solidFill>
                  <a:prstClr val="white"/>
                </a:solidFill>
                <a:latin typeface="Cambria" panose="02040503050406030204" pitchFamily="18" charset="0"/>
                <a:cs typeface="Arial"/>
              </a:endParaRPr>
            </a:p>
          </p:txBody>
        </p:sp>
        <p:cxnSp>
          <p:nvCxnSpPr>
            <p:cNvPr id="24" name="Düz Ok Bağlayıcısı 85"/>
            <p:cNvCxnSpPr>
              <a:cxnSpLocks noChangeShapeType="1"/>
            </p:cNvCxnSpPr>
            <p:nvPr/>
          </p:nvCxnSpPr>
          <p:spPr bwMode="auto">
            <a:xfrm>
              <a:off x="9101753" y="5106988"/>
              <a:ext cx="12700" cy="576262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prstDash val="sysDot"/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Düz Ok Bağlayıcısı 22"/>
            <p:cNvCxnSpPr>
              <a:cxnSpLocks noChangeShapeType="1"/>
            </p:cNvCxnSpPr>
            <p:nvPr/>
          </p:nvCxnSpPr>
          <p:spPr bwMode="auto">
            <a:xfrm>
              <a:off x="8987453" y="3232150"/>
              <a:ext cx="295275" cy="0"/>
            </a:xfrm>
            <a:prstGeom prst="straightConnector1">
              <a:avLst/>
            </a:prstGeom>
            <a:noFill/>
            <a:ln w="38100" algn="ctr">
              <a:solidFill>
                <a:srgbClr val="0070C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Düz Ok Bağlayıcısı 22"/>
            <p:cNvCxnSpPr>
              <a:cxnSpLocks noChangeShapeType="1"/>
            </p:cNvCxnSpPr>
            <p:nvPr/>
          </p:nvCxnSpPr>
          <p:spPr bwMode="auto">
            <a:xfrm>
              <a:off x="8966816" y="5103813"/>
              <a:ext cx="296862" cy="0"/>
            </a:xfrm>
            <a:prstGeom prst="straightConnector1">
              <a:avLst/>
            </a:prstGeom>
            <a:noFill/>
            <a:ln w="38100" algn="ctr">
              <a:solidFill>
                <a:srgbClr val="00B0F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95170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prstClr val="white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245805" y="1101212"/>
            <a:ext cx="11629103" cy="525513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altLang="tr-TR" sz="2800" b="1" dirty="0" smtClean="0">
                <a:solidFill>
                  <a:srgbClr val="FF0000"/>
                </a:solidFill>
                <a:latin typeface="Cambria" pitchFamily="18" charset="0"/>
              </a:rPr>
              <a:t>MESLEKİ VE TEKNİK EĞİTİM YERLEŞİM SÜRECİ</a:t>
            </a:r>
          </a:p>
          <a:p>
            <a:pPr marL="0" indent="0" algn="ctr">
              <a:lnSpc>
                <a:spcPct val="150000"/>
              </a:lnSpc>
              <a:buNone/>
            </a:pPr>
            <a:endParaRPr lang="tr-TR" altLang="tr-TR" sz="2800" b="1" dirty="0" smtClean="0">
              <a:solidFill>
                <a:srgbClr val="FF0000"/>
              </a:solidFill>
              <a:latin typeface="Cambria" pitchFamily="18" charset="0"/>
            </a:endParaRPr>
          </a:p>
        </p:txBody>
      </p:sp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val="665126940"/>
              </p:ext>
            </p:extLst>
          </p:nvPr>
        </p:nvGraphicFramePr>
        <p:xfrm>
          <a:off x="2032000" y="1952625"/>
          <a:ext cx="8128000" cy="4615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049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0221"/>
            <a:ext cx="4177779" cy="4177779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1196" y="4001440"/>
            <a:ext cx="3330804" cy="2870720"/>
          </a:xfrm>
          <a:prstGeom prst="rect">
            <a:avLst/>
          </a:prstGeom>
        </p:spPr>
      </p:pic>
      <p:sp>
        <p:nvSpPr>
          <p:cNvPr id="8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8574" y="1246909"/>
            <a:ext cx="11283351" cy="5237017"/>
          </a:xfrm>
        </p:spPr>
        <p:txBody>
          <a:bodyPr>
            <a:noAutofit/>
          </a:bodyPr>
          <a:lstStyle/>
          <a:p>
            <a:pPr marL="0" lvl="0" indent="0" algn="just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prstClr val="black"/>
                </a:solidFill>
              </a:rPr>
              <a:t>Mesleki eğitim merkezi programı; Okulda </a:t>
            </a:r>
            <a:r>
              <a:rPr lang="tr-TR" altLang="tr-TR" b="1" dirty="0">
                <a:solidFill>
                  <a:prstClr val="black"/>
                </a:solidFill>
              </a:rPr>
              <a:t>verilen teorik eğitim ile işletmelerde yapılan pratik eğitimin bir bütünlük içerisinde uygulandığı, bireyleri bir mesleğe hazırlayan, mesleklerinde gelişmelerine olanak </a:t>
            </a:r>
            <a:r>
              <a:rPr lang="tr-TR" altLang="tr-TR" b="1" dirty="0" smtClean="0">
                <a:solidFill>
                  <a:prstClr val="black"/>
                </a:solidFill>
              </a:rPr>
              <a:t>sağlayan, </a:t>
            </a:r>
            <a:r>
              <a:rPr lang="tr-TR" altLang="tr-TR" b="1" u="sng" dirty="0" smtClean="0">
                <a:solidFill>
                  <a:srgbClr val="FF0000"/>
                </a:solidFill>
              </a:rPr>
              <a:t>Kalfalık/Ustalık belgesine ve diplomaya</a:t>
            </a:r>
            <a:r>
              <a:rPr lang="tr-TR" altLang="tr-TR" b="1" dirty="0" smtClean="0">
                <a:solidFill>
                  <a:prstClr val="black"/>
                </a:solidFill>
              </a:rPr>
              <a:t> götüren program türüdür.</a:t>
            </a:r>
            <a:endParaRPr lang="tr-TR" altLang="tr-TR" b="1" dirty="0">
              <a:solidFill>
                <a:prstClr val="black"/>
              </a:solidFill>
            </a:endParaRPr>
          </a:p>
          <a:p>
            <a:pPr marL="0" lvl="0" indent="0" algn="ctr" defTabSz="457200">
              <a:lnSpc>
                <a:spcPct val="100000"/>
              </a:lnSpc>
              <a:buClr>
                <a:srgbClr val="A53010"/>
              </a:buClr>
              <a:buNone/>
            </a:pPr>
            <a:endParaRPr lang="tr-TR" altLang="tr-TR" b="1" dirty="0" smtClean="0">
              <a:solidFill>
                <a:prstClr val="black"/>
              </a:solidFill>
            </a:endParaRPr>
          </a:p>
          <a:p>
            <a:pPr marL="0" lvl="0" indent="0" algn="ctr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prstClr val="black"/>
                </a:solidFill>
              </a:rPr>
              <a:t>Çırak öğrenciler </a:t>
            </a:r>
            <a:r>
              <a:rPr lang="tr-TR" altLang="tr-TR" b="1" dirty="0">
                <a:solidFill>
                  <a:prstClr val="black"/>
                </a:solidFill>
              </a:rPr>
              <a:t>haftada;</a:t>
            </a:r>
          </a:p>
          <a:p>
            <a:pPr marL="0" lvl="0" indent="0" algn="ctr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altLang="tr-TR" b="1" dirty="0">
                <a:solidFill>
                  <a:srgbClr val="FF0000"/>
                </a:solidFill>
              </a:rPr>
              <a:t>1 veya 2 </a:t>
            </a:r>
            <a:r>
              <a:rPr lang="tr-TR" altLang="tr-TR" b="1" dirty="0" smtClean="0">
                <a:solidFill>
                  <a:srgbClr val="FF0000"/>
                </a:solidFill>
              </a:rPr>
              <a:t>gün</a:t>
            </a:r>
          </a:p>
          <a:p>
            <a:pPr marL="0" lvl="0" indent="0" algn="ctr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srgbClr val="FF0000"/>
                </a:solidFill>
              </a:rPr>
              <a:t>okulda teorik </a:t>
            </a:r>
            <a:r>
              <a:rPr lang="tr-TR" altLang="tr-TR" b="1" dirty="0">
                <a:solidFill>
                  <a:srgbClr val="FF0000"/>
                </a:solidFill>
              </a:rPr>
              <a:t>eğitim,</a:t>
            </a:r>
          </a:p>
          <a:p>
            <a:pPr marL="0" lvl="0" indent="0" algn="ctr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altLang="tr-TR" b="1" dirty="0">
                <a:solidFill>
                  <a:srgbClr val="0070C0"/>
                </a:solidFill>
              </a:rPr>
              <a:t>3</a:t>
            </a:r>
            <a:r>
              <a:rPr lang="tr-TR" altLang="tr-TR" b="1" dirty="0" smtClean="0">
                <a:solidFill>
                  <a:srgbClr val="0070C0"/>
                </a:solidFill>
              </a:rPr>
              <a:t> </a:t>
            </a:r>
            <a:r>
              <a:rPr lang="tr-TR" altLang="tr-TR" b="1" dirty="0">
                <a:solidFill>
                  <a:srgbClr val="0070C0"/>
                </a:solidFill>
              </a:rPr>
              <a:t>veya </a:t>
            </a:r>
            <a:r>
              <a:rPr lang="tr-TR" altLang="tr-TR" b="1" dirty="0" smtClean="0">
                <a:solidFill>
                  <a:srgbClr val="0070C0"/>
                </a:solidFill>
              </a:rPr>
              <a:t>4 gün</a:t>
            </a:r>
          </a:p>
          <a:p>
            <a:pPr marL="0" lvl="0" indent="0" algn="ctr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srgbClr val="0070C0"/>
                </a:solidFill>
              </a:rPr>
              <a:t>işletmelerde pratik </a:t>
            </a:r>
            <a:r>
              <a:rPr lang="tr-TR" altLang="tr-TR" b="1" dirty="0">
                <a:solidFill>
                  <a:srgbClr val="0070C0"/>
                </a:solidFill>
              </a:rPr>
              <a:t>eğitim alırlar.</a:t>
            </a:r>
          </a:p>
        </p:txBody>
      </p:sp>
    </p:spTree>
    <p:extLst>
      <p:ext uri="{BB962C8B-B14F-4D97-AF65-F5344CB8AC3E}">
        <p14:creationId xmlns:p14="http://schemas.microsoft.com/office/powerpoint/2010/main" val="307941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8574" y="1246909"/>
            <a:ext cx="11283351" cy="5237017"/>
          </a:xfrm>
        </p:spPr>
        <p:txBody>
          <a:bodyPr>
            <a:noAutofit/>
          </a:bodyPr>
          <a:lstStyle/>
          <a:p>
            <a:pPr marL="0" lv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srgbClr val="0070C0"/>
                </a:solidFill>
              </a:rPr>
              <a:t>İkili Mesleki Eğitim Yönergesi</a:t>
            </a:r>
            <a:endParaRPr lang="tr-TR" dirty="0">
              <a:solidFill>
                <a:srgbClr val="0070C0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tr-TR" b="1" dirty="0" smtClean="0"/>
              <a:t>Mesleki </a:t>
            </a:r>
            <a:r>
              <a:rPr lang="tr-TR" b="1" dirty="0"/>
              <a:t>eğitim merkezi programlarının uygulandığı mesleki ve teknik eğitim okul ve kurumları ile sektör arasında yapılan iş birliği protokolü çerçevesinde, ikili mesleki eğitim </a:t>
            </a:r>
            <a:r>
              <a:rPr lang="tr-TR" b="1" dirty="0" smtClean="0"/>
              <a:t>programları uygulanmaktadır.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tr-TR" altLang="tr-TR" b="1" dirty="0">
              <a:solidFill>
                <a:prstClr val="black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tr-TR" altLang="tr-TR" b="1" dirty="0" smtClean="0">
                <a:solidFill>
                  <a:srgbClr val="FF0000"/>
                </a:solidFill>
              </a:rPr>
              <a:t>Bu Yönerge kapsamında işletme ile okul arasında bir protokol imzalanmakta ve öğrenciler haftada 2 gün okulda teorik eğitim 3 gün işletmede pratik eğitim almaktadır.</a:t>
            </a:r>
          </a:p>
        </p:txBody>
      </p:sp>
      <p:sp>
        <p:nvSpPr>
          <p:cNvPr id="8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77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/>
        </p:nvGrpSpPr>
        <p:grpSpPr>
          <a:xfrm>
            <a:off x="1036948" y="65990"/>
            <a:ext cx="11155052" cy="6534241"/>
            <a:chOff x="1036948" y="65990"/>
            <a:chExt cx="11155052" cy="6534241"/>
          </a:xfrm>
        </p:grpSpPr>
        <p:sp>
          <p:nvSpPr>
            <p:cNvPr id="6" name="Serbest Form 5"/>
            <p:cNvSpPr/>
            <p:nvPr/>
          </p:nvSpPr>
          <p:spPr>
            <a:xfrm>
              <a:off x="4446979" y="5313232"/>
              <a:ext cx="6277162" cy="1286999"/>
            </a:xfrm>
            <a:custGeom>
              <a:avLst/>
              <a:gdLst>
                <a:gd name="connsiteX0" fmla="*/ 214504 w 1286998"/>
                <a:gd name="connsiteY0" fmla="*/ 0 h 6277162"/>
                <a:gd name="connsiteX1" fmla="*/ 1072494 w 1286998"/>
                <a:gd name="connsiteY1" fmla="*/ 0 h 6277162"/>
                <a:gd name="connsiteX2" fmla="*/ 1286998 w 1286998"/>
                <a:gd name="connsiteY2" fmla="*/ 214504 h 6277162"/>
                <a:gd name="connsiteX3" fmla="*/ 1286998 w 1286998"/>
                <a:gd name="connsiteY3" fmla="*/ 6277162 h 6277162"/>
                <a:gd name="connsiteX4" fmla="*/ 1286998 w 1286998"/>
                <a:gd name="connsiteY4" fmla="*/ 6277162 h 6277162"/>
                <a:gd name="connsiteX5" fmla="*/ 0 w 1286998"/>
                <a:gd name="connsiteY5" fmla="*/ 6277162 h 6277162"/>
                <a:gd name="connsiteX6" fmla="*/ 0 w 1286998"/>
                <a:gd name="connsiteY6" fmla="*/ 6277162 h 6277162"/>
                <a:gd name="connsiteX7" fmla="*/ 0 w 1286998"/>
                <a:gd name="connsiteY7" fmla="*/ 214504 h 6277162"/>
                <a:gd name="connsiteX8" fmla="*/ 214504 w 1286998"/>
                <a:gd name="connsiteY8" fmla="*/ 0 h 6277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86998" h="6277162">
                  <a:moveTo>
                    <a:pt x="1286998" y="1046216"/>
                  </a:moveTo>
                  <a:lnTo>
                    <a:pt x="1286998" y="5230946"/>
                  </a:lnTo>
                  <a:cubicBezTo>
                    <a:pt x="1286998" y="5808752"/>
                    <a:pt x="1267308" y="6277160"/>
                    <a:pt x="1243019" y="6277160"/>
                  </a:cubicBezTo>
                  <a:lnTo>
                    <a:pt x="0" y="6277160"/>
                  </a:lnTo>
                  <a:lnTo>
                    <a:pt x="0" y="627716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243019" y="2"/>
                  </a:lnTo>
                  <a:cubicBezTo>
                    <a:pt x="1267308" y="2"/>
                    <a:pt x="1286998" y="468410"/>
                    <a:pt x="1286998" y="1046216"/>
                  </a:cubicBez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extrusionH="190500" prstMaterial="dkEdg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86651" rIns="310476" bIns="186652" numCol="1" spcCol="1270" anchor="ctr" anchorCtr="0">
              <a:noAutofit/>
            </a:bodyPr>
            <a:lstStyle/>
            <a:p>
              <a:pPr marL="0" lvl="1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tr-TR" sz="2800" kern="1200" dirty="0" smtClean="0"/>
                <a:t>12. Sınıf sonunda yapılan Beceri Sınavında başarılı olanlara</a:t>
              </a:r>
              <a:endParaRPr lang="tr-TR" sz="2800" kern="1200" dirty="0"/>
            </a:p>
            <a:p>
              <a:pPr marL="0" lvl="1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tr-TR" sz="2800" b="1" kern="1200" dirty="0" smtClean="0"/>
                <a:t>USTALIK BELGESİ ve DİPLOMA</a:t>
              </a:r>
              <a:endParaRPr lang="tr-TR" sz="2800" b="1" kern="1200" dirty="0"/>
            </a:p>
          </p:txBody>
        </p:sp>
        <p:sp>
          <p:nvSpPr>
            <p:cNvPr id="7" name="Serbest Form 6"/>
            <p:cNvSpPr/>
            <p:nvPr/>
          </p:nvSpPr>
          <p:spPr>
            <a:xfrm>
              <a:off x="1424070" y="5312736"/>
              <a:ext cx="2880016" cy="1286206"/>
            </a:xfrm>
            <a:custGeom>
              <a:avLst/>
              <a:gdLst>
                <a:gd name="connsiteX0" fmla="*/ 0 w 2880016"/>
                <a:gd name="connsiteY0" fmla="*/ 214372 h 1286206"/>
                <a:gd name="connsiteX1" fmla="*/ 214372 w 2880016"/>
                <a:gd name="connsiteY1" fmla="*/ 0 h 1286206"/>
                <a:gd name="connsiteX2" fmla="*/ 2665644 w 2880016"/>
                <a:gd name="connsiteY2" fmla="*/ 0 h 1286206"/>
                <a:gd name="connsiteX3" fmla="*/ 2880016 w 2880016"/>
                <a:gd name="connsiteY3" fmla="*/ 214372 h 1286206"/>
                <a:gd name="connsiteX4" fmla="*/ 2880016 w 2880016"/>
                <a:gd name="connsiteY4" fmla="*/ 1071834 h 1286206"/>
                <a:gd name="connsiteX5" fmla="*/ 2665644 w 2880016"/>
                <a:gd name="connsiteY5" fmla="*/ 1286206 h 1286206"/>
                <a:gd name="connsiteX6" fmla="*/ 214372 w 2880016"/>
                <a:gd name="connsiteY6" fmla="*/ 1286206 h 1286206"/>
                <a:gd name="connsiteX7" fmla="*/ 0 w 2880016"/>
                <a:gd name="connsiteY7" fmla="*/ 1071834 h 1286206"/>
                <a:gd name="connsiteX8" fmla="*/ 0 w 2880016"/>
                <a:gd name="connsiteY8" fmla="*/ 214372 h 1286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80016" h="1286206">
                  <a:moveTo>
                    <a:pt x="0" y="214372"/>
                  </a:moveTo>
                  <a:cubicBezTo>
                    <a:pt x="0" y="95978"/>
                    <a:pt x="95978" y="0"/>
                    <a:pt x="214372" y="0"/>
                  </a:cubicBezTo>
                  <a:lnTo>
                    <a:pt x="2665644" y="0"/>
                  </a:lnTo>
                  <a:cubicBezTo>
                    <a:pt x="2784038" y="0"/>
                    <a:pt x="2880016" y="95978"/>
                    <a:pt x="2880016" y="214372"/>
                  </a:cubicBezTo>
                  <a:lnTo>
                    <a:pt x="2880016" y="1071834"/>
                  </a:lnTo>
                  <a:cubicBezTo>
                    <a:pt x="2880016" y="1190228"/>
                    <a:pt x="2784038" y="1286206"/>
                    <a:pt x="2665644" y="1286206"/>
                  </a:cubicBezTo>
                  <a:lnTo>
                    <a:pt x="214372" y="1286206"/>
                  </a:lnTo>
                  <a:cubicBezTo>
                    <a:pt x="95978" y="1286206"/>
                    <a:pt x="0" y="1190228"/>
                    <a:pt x="0" y="1071834"/>
                  </a:cubicBezTo>
                  <a:lnTo>
                    <a:pt x="0" y="214372"/>
                  </a:lnTo>
                  <a:close/>
                </a:path>
              </a:pathLst>
            </a:custGeom>
            <a:solidFill>
              <a:srgbClr val="002060"/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6147" tIns="169467" rIns="276147" bIns="169467" numCol="1" spcCol="1270" anchor="ctr" anchorCtr="0">
              <a:noAutofit/>
            </a:bodyPr>
            <a:lstStyle/>
            <a:p>
              <a:pPr lvl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5600" kern="1200" dirty="0" smtClean="0"/>
                <a:t>12. Sınıf</a:t>
              </a:r>
              <a:endParaRPr lang="tr-TR" sz="5600" kern="1200" dirty="0"/>
            </a:p>
          </p:txBody>
        </p:sp>
        <p:sp>
          <p:nvSpPr>
            <p:cNvPr id="9" name="Serbest Form 8"/>
            <p:cNvSpPr/>
            <p:nvPr/>
          </p:nvSpPr>
          <p:spPr>
            <a:xfrm>
              <a:off x="4446979" y="3984991"/>
              <a:ext cx="6277162" cy="1246716"/>
            </a:xfrm>
            <a:custGeom>
              <a:avLst/>
              <a:gdLst>
                <a:gd name="connsiteX0" fmla="*/ 207790 w 1246716"/>
                <a:gd name="connsiteY0" fmla="*/ 0 h 6277162"/>
                <a:gd name="connsiteX1" fmla="*/ 1038926 w 1246716"/>
                <a:gd name="connsiteY1" fmla="*/ 0 h 6277162"/>
                <a:gd name="connsiteX2" fmla="*/ 1246716 w 1246716"/>
                <a:gd name="connsiteY2" fmla="*/ 207790 h 6277162"/>
                <a:gd name="connsiteX3" fmla="*/ 1246716 w 1246716"/>
                <a:gd name="connsiteY3" fmla="*/ 6277162 h 6277162"/>
                <a:gd name="connsiteX4" fmla="*/ 1246716 w 1246716"/>
                <a:gd name="connsiteY4" fmla="*/ 6277162 h 6277162"/>
                <a:gd name="connsiteX5" fmla="*/ 0 w 1246716"/>
                <a:gd name="connsiteY5" fmla="*/ 6277162 h 6277162"/>
                <a:gd name="connsiteX6" fmla="*/ 0 w 1246716"/>
                <a:gd name="connsiteY6" fmla="*/ 6277162 h 6277162"/>
                <a:gd name="connsiteX7" fmla="*/ 0 w 1246716"/>
                <a:gd name="connsiteY7" fmla="*/ 207790 h 6277162"/>
                <a:gd name="connsiteX8" fmla="*/ 207790 w 1246716"/>
                <a:gd name="connsiteY8" fmla="*/ 0 h 6277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6716" h="6277162">
                  <a:moveTo>
                    <a:pt x="1246716" y="1046215"/>
                  </a:moveTo>
                  <a:lnTo>
                    <a:pt x="1246716" y="5230947"/>
                  </a:lnTo>
                  <a:cubicBezTo>
                    <a:pt x="1246716" y="5808753"/>
                    <a:pt x="1228239" y="6277159"/>
                    <a:pt x="1205447" y="6277159"/>
                  </a:cubicBezTo>
                  <a:lnTo>
                    <a:pt x="0" y="6277159"/>
                  </a:lnTo>
                  <a:lnTo>
                    <a:pt x="0" y="6277159"/>
                  </a:lnTo>
                  <a:lnTo>
                    <a:pt x="0" y="3"/>
                  </a:lnTo>
                  <a:lnTo>
                    <a:pt x="0" y="3"/>
                  </a:lnTo>
                  <a:lnTo>
                    <a:pt x="1205447" y="3"/>
                  </a:lnTo>
                  <a:cubicBezTo>
                    <a:pt x="1228239" y="3"/>
                    <a:pt x="1246716" y="468409"/>
                    <a:pt x="1246716" y="1046215"/>
                  </a:cubicBez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extrusionH="190500" prstMaterial="dkEdg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84685" rIns="308510" bIns="184685" numCol="1" spcCol="1270" anchor="ctr" anchorCtr="0">
              <a:noAutofit/>
            </a:bodyPr>
            <a:lstStyle/>
            <a:p>
              <a:pPr marL="0" lvl="1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tr-TR" sz="2800" kern="1200" dirty="0" smtClean="0"/>
                <a:t>11. Sınıf sonunda yapılan Beceri Sınavında başarılı olanlara</a:t>
              </a:r>
              <a:endParaRPr lang="tr-TR" sz="2800" kern="1200" dirty="0"/>
            </a:p>
            <a:p>
              <a:pPr marL="0" lvl="1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tr-TR" sz="2800" b="1" kern="1200" dirty="0" smtClean="0"/>
                <a:t>KALFALIK BELGESİ</a:t>
              </a:r>
              <a:endParaRPr lang="tr-TR" sz="2800" b="1" kern="1200" dirty="0"/>
            </a:p>
          </p:txBody>
        </p:sp>
        <p:sp>
          <p:nvSpPr>
            <p:cNvPr id="11" name="Serbest Form 10"/>
            <p:cNvSpPr/>
            <p:nvPr/>
          </p:nvSpPr>
          <p:spPr>
            <a:xfrm>
              <a:off x="1424070" y="3977852"/>
              <a:ext cx="2880016" cy="1279552"/>
            </a:xfrm>
            <a:custGeom>
              <a:avLst/>
              <a:gdLst>
                <a:gd name="connsiteX0" fmla="*/ 0 w 2880016"/>
                <a:gd name="connsiteY0" fmla="*/ 213263 h 1279552"/>
                <a:gd name="connsiteX1" fmla="*/ 213263 w 2880016"/>
                <a:gd name="connsiteY1" fmla="*/ 0 h 1279552"/>
                <a:gd name="connsiteX2" fmla="*/ 2666753 w 2880016"/>
                <a:gd name="connsiteY2" fmla="*/ 0 h 1279552"/>
                <a:gd name="connsiteX3" fmla="*/ 2880016 w 2880016"/>
                <a:gd name="connsiteY3" fmla="*/ 213263 h 1279552"/>
                <a:gd name="connsiteX4" fmla="*/ 2880016 w 2880016"/>
                <a:gd name="connsiteY4" fmla="*/ 1066289 h 1279552"/>
                <a:gd name="connsiteX5" fmla="*/ 2666753 w 2880016"/>
                <a:gd name="connsiteY5" fmla="*/ 1279552 h 1279552"/>
                <a:gd name="connsiteX6" fmla="*/ 213263 w 2880016"/>
                <a:gd name="connsiteY6" fmla="*/ 1279552 h 1279552"/>
                <a:gd name="connsiteX7" fmla="*/ 0 w 2880016"/>
                <a:gd name="connsiteY7" fmla="*/ 1066289 h 1279552"/>
                <a:gd name="connsiteX8" fmla="*/ 0 w 2880016"/>
                <a:gd name="connsiteY8" fmla="*/ 213263 h 1279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80016" h="1279552">
                  <a:moveTo>
                    <a:pt x="0" y="213263"/>
                  </a:moveTo>
                  <a:cubicBezTo>
                    <a:pt x="0" y="95481"/>
                    <a:pt x="95481" y="0"/>
                    <a:pt x="213263" y="0"/>
                  </a:cubicBezTo>
                  <a:lnTo>
                    <a:pt x="2666753" y="0"/>
                  </a:lnTo>
                  <a:cubicBezTo>
                    <a:pt x="2784535" y="0"/>
                    <a:pt x="2880016" y="95481"/>
                    <a:pt x="2880016" y="213263"/>
                  </a:cubicBezTo>
                  <a:lnTo>
                    <a:pt x="2880016" y="1066289"/>
                  </a:lnTo>
                  <a:cubicBezTo>
                    <a:pt x="2880016" y="1184071"/>
                    <a:pt x="2784535" y="1279552"/>
                    <a:pt x="2666753" y="1279552"/>
                  </a:cubicBezTo>
                  <a:lnTo>
                    <a:pt x="213263" y="1279552"/>
                  </a:lnTo>
                  <a:cubicBezTo>
                    <a:pt x="95481" y="1279552"/>
                    <a:pt x="0" y="1184071"/>
                    <a:pt x="0" y="1066289"/>
                  </a:cubicBezTo>
                  <a:lnTo>
                    <a:pt x="0" y="213263"/>
                  </a:lnTo>
                  <a:close/>
                </a:path>
              </a:pathLst>
            </a:custGeom>
            <a:solidFill>
              <a:srgbClr val="002060"/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5823" tIns="169143" rIns="275823" bIns="169143" numCol="1" spcCol="1270" anchor="ctr" anchorCtr="0">
              <a:noAutofit/>
            </a:bodyPr>
            <a:lstStyle/>
            <a:p>
              <a:pPr lvl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5600" kern="1200" dirty="0" smtClean="0"/>
                <a:t>11. Sınıf</a:t>
              </a:r>
              <a:endParaRPr lang="tr-TR" sz="5600" kern="1200" dirty="0"/>
            </a:p>
          </p:txBody>
        </p:sp>
        <p:sp>
          <p:nvSpPr>
            <p:cNvPr id="12" name="Serbest Form 11"/>
            <p:cNvSpPr/>
            <p:nvPr/>
          </p:nvSpPr>
          <p:spPr>
            <a:xfrm>
              <a:off x="1424070" y="2653745"/>
              <a:ext cx="2880016" cy="1259994"/>
            </a:xfrm>
            <a:custGeom>
              <a:avLst/>
              <a:gdLst>
                <a:gd name="connsiteX0" fmla="*/ 0 w 2880016"/>
                <a:gd name="connsiteY0" fmla="*/ 210003 h 1259994"/>
                <a:gd name="connsiteX1" fmla="*/ 210003 w 2880016"/>
                <a:gd name="connsiteY1" fmla="*/ 0 h 1259994"/>
                <a:gd name="connsiteX2" fmla="*/ 2670013 w 2880016"/>
                <a:gd name="connsiteY2" fmla="*/ 0 h 1259994"/>
                <a:gd name="connsiteX3" fmla="*/ 2880016 w 2880016"/>
                <a:gd name="connsiteY3" fmla="*/ 210003 h 1259994"/>
                <a:gd name="connsiteX4" fmla="*/ 2880016 w 2880016"/>
                <a:gd name="connsiteY4" fmla="*/ 1049991 h 1259994"/>
                <a:gd name="connsiteX5" fmla="*/ 2670013 w 2880016"/>
                <a:gd name="connsiteY5" fmla="*/ 1259994 h 1259994"/>
                <a:gd name="connsiteX6" fmla="*/ 210003 w 2880016"/>
                <a:gd name="connsiteY6" fmla="*/ 1259994 h 1259994"/>
                <a:gd name="connsiteX7" fmla="*/ 0 w 2880016"/>
                <a:gd name="connsiteY7" fmla="*/ 1049991 h 1259994"/>
                <a:gd name="connsiteX8" fmla="*/ 0 w 2880016"/>
                <a:gd name="connsiteY8" fmla="*/ 210003 h 125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80016" h="1259994">
                  <a:moveTo>
                    <a:pt x="0" y="210003"/>
                  </a:moveTo>
                  <a:cubicBezTo>
                    <a:pt x="0" y="94022"/>
                    <a:pt x="94022" y="0"/>
                    <a:pt x="210003" y="0"/>
                  </a:cubicBezTo>
                  <a:lnTo>
                    <a:pt x="2670013" y="0"/>
                  </a:lnTo>
                  <a:cubicBezTo>
                    <a:pt x="2785994" y="0"/>
                    <a:pt x="2880016" y="94022"/>
                    <a:pt x="2880016" y="210003"/>
                  </a:cubicBezTo>
                  <a:lnTo>
                    <a:pt x="2880016" y="1049991"/>
                  </a:lnTo>
                  <a:cubicBezTo>
                    <a:pt x="2880016" y="1165972"/>
                    <a:pt x="2785994" y="1259994"/>
                    <a:pt x="2670013" y="1259994"/>
                  </a:cubicBezTo>
                  <a:lnTo>
                    <a:pt x="210003" y="1259994"/>
                  </a:lnTo>
                  <a:cubicBezTo>
                    <a:pt x="94022" y="1259994"/>
                    <a:pt x="0" y="1165972"/>
                    <a:pt x="0" y="1049991"/>
                  </a:cubicBezTo>
                  <a:lnTo>
                    <a:pt x="0" y="210003"/>
                  </a:lnTo>
                  <a:close/>
                </a:path>
              </a:pathLst>
            </a:custGeom>
            <a:solidFill>
              <a:srgbClr val="002060"/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4868" tIns="168188" rIns="274868" bIns="168188" numCol="1" spcCol="1270" anchor="ctr" anchorCtr="0">
              <a:noAutofit/>
            </a:bodyPr>
            <a:lstStyle/>
            <a:p>
              <a:pPr lvl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5600" kern="1200" dirty="0" smtClean="0"/>
                <a:t>10. Sınıf</a:t>
              </a:r>
              <a:endParaRPr lang="tr-TR" sz="5600" kern="1200" dirty="0"/>
            </a:p>
          </p:txBody>
        </p:sp>
        <p:sp>
          <p:nvSpPr>
            <p:cNvPr id="13" name="Serbest Form 12"/>
            <p:cNvSpPr/>
            <p:nvPr/>
          </p:nvSpPr>
          <p:spPr>
            <a:xfrm>
              <a:off x="1424070" y="1236836"/>
              <a:ext cx="2880016" cy="1356739"/>
            </a:xfrm>
            <a:custGeom>
              <a:avLst/>
              <a:gdLst>
                <a:gd name="connsiteX0" fmla="*/ 0 w 2880016"/>
                <a:gd name="connsiteY0" fmla="*/ 226128 h 1356739"/>
                <a:gd name="connsiteX1" fmla="*/ 226128 w 2880016"/>
                <a:gd name="connsiteY1" fmla="*/ 0 h 1356739"/>
                <a:gd name="connsiteX2" fmla="*/ 2653888 w 2880016"/>
                <a:gd name="connsiteY2" fmla="*/ 0 h 1356739"/>
                <a:gd name="connsiteX3" fmla="*/ 2880016 w 2880016"/>
                <a:gd name="connsiteY3" fmla="*/ 226128 h 1356739"/>
                <a:gd name="connsiteX4" fmla="*/ 2880016 w 2880016"/>
                <a:gd name="connsiteY4" fmla="*/ 1130611 h 1356739"/>
                <a:gd name="connsiteX5" fmla="*/ 2653888 w 2880016"/>
                <a:gd name="connsiteY5" fmla="*/ 1356739 h 1356739"/>
                <a:gd name="connsiteX6" fmla="*/ 226128 w 2880016"/>
                <a:gd name="connsiteY6" fmla="*/ 1356739 h 1356739"/>
                <a:gd name="connsiteX7" fmla="*/ 0 w 2880016"/>
                <a:gd name="connsiteY7" fmla="*/ 1130611 h 1356739"/>
                <a:gd name="connsiteX8" fmla="*/ 0 w 2880016"/>
                <a:gd name="connsiteY8" fmla="*/ 226128 h 1356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80016" h="1356739">
                  <a:moveTo>
                    <a:pt x="0" y="226128"/>
                  </a:moveTo>
                  <a:cubicBezTo>
                    <a:pt x="0" y="101241"/>
                    <a:pt x="101241" y="0"/>
                    <a:pt x="226128" y="0"/>
                  </a:cubicBezTo>
                  <a:lnTo>
                    <a:pt x="2653888" y="0"/>
                  </a:lnTo>
                  <a:cubicBezTo>
                    <a:pt x="2778775" y="0"/>
                    <a:pt x="2880016" y="101241"/>
                    <a:pt x="2880016" y="226128"/>
                  </a:cubicBezTo>
                  <a:lnTo>
                    <a:pt x="2880016" y="1130611"/>
                  </a:lnTo>
                  <a:cubicBezTo>
                    <a:pt x="2880016" y="1255498"/>
                    <a:pt x="2778775" y="1356739"/>
                    <a:pt x="2653888" y="1356739"/>
                  </a:cubicBezTo>
                  <a:lnTo>
                    <a:pt x="226128" y="1356739"/>
                  </a:lnTo>
                  <a:cubicBezTo>
                    <a:pt x="101241" y="1356739"/>
                    <a:pt x="0" y="1255498"/>
                    <a:pt x="0" y="1130611"/>
                  </a:cubicBezTo>
                  <a:lnTo>
                    <a:pt x="0" y="226128"/>
                  </a:lnTo>
                  <a:close/>
                </a:path>
              </a:pathLst>
            </a:custGeom>
            <a:solidFill>
              <a:srgbClr val="002060"/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9591" tIns="172911" rIns="279591" bIns="172911" numCol="1" spcCol="1270" anchor="ctr" anchorCtr="0">
              <a:noAutofit/>
            </a:bodyPr>
            <a:lstStyle/>
            <a:p>
              <a:pPr lvl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5600" kern="1200" dirty="0" smtClean="0"/>
                <a:t>9. Sınıf</a:t>
              </a:r>
              <a:endParaRPr lang="tr-TR" sz="5600" kern="1200" dirty="0"/>
            </a:p>
          </p:txBody>
        </p:sp>
        <p:grpSp>
          <p:nvGrpSpPr>
            <p:cNvPr id="8" name="Grup 7"/>
            <p:cNvGrpSpPr/>
            <p:nvPr/>
          </p:nvGrpSpPr>
          <p:grpSpPr>
            <a:xfrm>
              <a:off x="5116428" y="1384618"/>
              <a:ext cx="4970252" cy="2177592"/>
              <a:chOff x="6429080" y="4072379"/>
              <a:chExt cx="4468306" cy="2177592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6429080" y="4072379"/>
                <a:ext cx="4468306" cy="217759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3" name="Metin kutusu 2"/>
              <p:cNvSpPr txBox="1"/>
              <p:nvPr/>
            </p:nvSpPr>
            <p:spPr>
              <a:xfrm>
                <a:off x="7070103" y="4561011"/>
                <a:ext cx="3186259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36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EĞİTİM SÜRESİ</a:t>
                </a:r>
              </a:p>
              <a:p>
                <a:pPr algn="ctr"/>
                <a:r>
                  <a:rPr lang="tr-TR" sz="36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 YILDIR</a:t>
                </a:r>
                <a:endParaRPr lang="tr-TR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0" name="1 Başlık"/>
            <p:cNvSpPr txBox="1">
              <a:spLocks/>
            </p:cNvSpPr>
            <p:nvPr/>
          </p:nvSpPr>
          <p:spPr>
            <a:xfrm>
              <a:off x="1036948" y="65990"/>
              <a:ext cx="11155052" cy="88174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tr-TR" sz="2800" b="1" dirty="0" smtClean="0">
                  <a:solidFill>
                    <a:schemeClr val="bg1"/>
                  </a:solidFill>
                  <a:latin typeface="Cambria" panose="02040503050406030204" pitchFamily="18" charset="0"/>
                </a:rPr>
                <a:t>MESLEKİ EĞİTİM MERKEZİ PROGRAMI (ÇIRAKLIK EĞİTİMİ)</a:t>
              </a:r>
              <a:endParaRPr lang="tr-TR" sz="2800" b="1" dirty="0">
                <a:solidFill>
                  <a:schemeClr val="bg1"/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7143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7007</TotalTime>
  <Words>966</Words>
  <Application>Microsoft Office PowerPoint</Application>
  <PresentationFormat>Geniş ekran</PresentationFormat>
  <Paragraphs>123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Cambria</vt:lpstr>
      <vt:lpstr>Franklin Gothic Heavy</vt:lpstr>
      <vt:lpstr>Times New Roman</vt:lpstr>
      <vt:lpstr>Wingdings</vt:lpstr>
      <vt:lpstr>4_Office Teması</vt:lpstr>
      <vt:lpstr>5_Office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Aydin YAVSANCI</dc:creator>
  <cp:lastModifiedBy>Hp</cp:lastModifiedBy>
  <cp:revision>906</cp:revision>
  <cp:lastPrinted>2017-06-05T14:37:06Z</cp:lastPrinted>
  <dcterms:created xsi:type="dcterms:W3CDTF">2016-03-01T07:59:13Z</dcterms:created>
  <dcterms:modified xsi:type="dcterms:W3CDTF">2021-12-22T07:34:49Z</dcterms:modified>
</cp:coreProperties>
</file>